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0"/>
  </p:notesMasterIdLst>
  <p:sldIdLst>
    <p:sldId id="256" r:id="rId5"/>
    <p:sldId id="347" r:id="rId6"/>
    <p:sldId id="348" r:id="rId7"/>
    <p:sldId id="349" r:id="rId8"/>
    <p:sldId id="258" r:id="rId9"/>
    <p:sldId id="257" r:id="rId10"/>
    <p:sldId id="259" r:id="rId11"/>
    <p:sldId id="260" r:id="rId12"/>
    <p:sldId id="346" r:id="rId13"/>
    <p:sldId id="345" r:id="rId14"/>
    <p:sldId id="343" r:id="rId15"/>
    <p:sldId id="351" r:id="rId16"/>
    <p:sldId id="344" r:id="rId17"/>
    <p:sldId id="358" r:id="rId18"/>
    <p:sldId id="357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m Barnes" userId="5e2327f3-d878-47cc-9873-eacb10226897" providerId="ADAL" clId="{12676002-4F46-47A9-94C8-FC7AF9F5A45F}"/>
    <pc:docChg chg="undo custSel addSld delSld modSld modMainMaster">
      <pc:chgData name="Sam Barnes" userId="5e2327f3-d878-47cc-9873-eacb10226897" providerId="ADAL" clId="{12676002-4F46-47A9-94C8-FC7AF9F5A45F}" dt="2026-09-28T10:30:24.632" v="124" actId="20577"/>
      <pc:docMkLst>
        <pc:docMk/>
      </pc:docMkLst>
      <pc:sldChg chg="setBg">
        <pc:chgData name="Sam Barnes" userId="5e2327f3-d878-47cc-9873-eacb10226897" providerId="ADAL" clId="{12676002-4F46-47A9-94C8-FC7AF9F5A45F}" dt="2026-09-22T07:52:45.954" v="0"/>
        <pc:sldMkLst>
          <pc:docMk/>
          <pc:sldMk cId="3863998570" sldId="256"/>
        </pc:sldMkLst>
      </pc:sldChg>
      <pc:sldChg chg="addSp delSp modSp mod">
        <pc:chgData name="Sam Barnes" userId="5e2327f3-d878-47cc-9873-eacb10226897" providerId="ADAL" clId="{12676002-4F46-47A9-94C8-FC7AF9F5A45F}" dt="2026-09-28T10:26:13.129" v="121" actId="1582"/>
        <pc:sldMkLst>
          <pc:docMk/>
          <pc:sldMk cId="1552924527" sldId="347"/>
        </pc:sldMkLst>
        <pc:picChg chg="add del mod modCrop">
          <ac:chgData name="Sam Barnes" userId="5e2327f3-d878-47cc-9873-eacb10226897" providerId="ADAL" clId="{12676002-4F46-47A9-94C8-FC7AF9F5A45F}" dt="2026-09-28T10:22:02.360" v="93" actId="478"/>
          <ac:picMkLst>
            <pc:docMk/>
            <pc:sldMk cId="1552924527" sldId="347"/>
            <ac:picMk id="3" creationId="{683F0196-DE54-DAD3-761C-627A2A0233F0}"/>
          </ac:picMkLst>
        </pc:picChg>
        <pc:picChg chg="del mod">
          <ac:chgData name="Sam Barnes" userId="5e2327f3-d878-47cc-9873-eacb10226897" providerId="ADAL" clId="{12676002-4F46-47A9-94C8-FC7AF9F5A45F}" dt="2026-09-28T10:19:27.524" v="86" actId="478"/>
          <ac:picMkLst>
            <pc:docMk/>
            <pc:sldMk cId="1552924527" sldId="347"/>
            <ac:picMk id="4" creationId="{CFEA1E15-3952-F82A-C93A-600B1F25A286}"/>
          </ac:picMkLst>
        </pc:picChg>
        <pc:picChg chg="add mod modCrop">
          <ac:chgData name="Sam Barnes" userId="5e2327f3-d878-47cc-9873-eacb10226897" providerId="ADAL" clId="{12676002-4F46-47A9-94C8-FC7AF9F5A45F}" dt="2026-09-28T10:26:13.129" v="121" actId="1582"/>
          <ac:picMkLst>
            <pc:docMk/>
            <pc:sldMk cId="1552924527" sldId="347"/>
            <ac:picMk id="6" creationId="{DB572858-71CE-3713-EAA9-A30C2EB09E7F}"/>
          </ac:picMkLst>
        </pc:picChg>
      </pc:sldChg>
      <pc:sldChg chg="modSp mod">
        <pc:chgData name="Sam Barnes" userId="5e2327f3-d878-47cc-9873-eacb10226897" providerId="ADAL" clId="{12676002-4F46-47A9-94C8-FC7AF9F5A45F}" dt="2026-09-28T10:30:24.632" v="124" actId="20577"/>
        <pc:sldMkLst>
          <pc:docMk/>
          <pc:sldMk cId="1022762398" sldId="348"/>
        </pc:sldMkLst>
        <pc:spChg chg="mod">
          <ac:chgData name="Sam Barnes" userId="5e2327f3-d878-47cc-9873-eacb10226897" providerId="ADAL" clId="{12676002-4F46-47A9-94C8-FC7AF9F5A45F}" dt="2026-09-28T10:30:24.632" v="124" actId="20577"/>
          <ac:spMkLst>
            <pc:docMk/>
            <pc:sldMk cId="1022762398" sldId="348"/>
            <ac:spMk id="3" creationId="{D05F5F0D-710C-1C5C-F5D7-DA36EA35C92A}"/>
          </ac:spMkLst>
        </pc:spChg>
      </pc:sldChg>
      <pc:sldChg chg="addSp delSp modSp add mod">
        <pc:chgData name="Sam Barnes" userId="5e2327f3-d878-47cc-9873-eacb10226897" providerId="ADAL" clId="{12676002-4F46-47A9-94C8-FC7AF9F5A45F}" dt="2026-09-22T15:51:58.458" v="85" actId="1076"/>
        <pc:sldMkLst>
          <pc:docMk/>
          <pc:sldMk cId="3782423132" sldId="358"/>
        </pc:sldMkLst>
        <pc:spChg chg="add mod">
          <ac:chgData name="Sam Barnes" userId="5e2327f3-d878-47cc-9873-eacb10226897" providerId="ADAL" clId="{12676002-4F46-47A9-94C8-FC7AF9F5A45F}" dt="2026-09-22T15:51:58.458" v="85" actId="1076"/>
          <ac:spMkLst>
            <pc:docMk/>
            <pc:sldMk cId="3782423132" sldId="358"/>
            <ac:spMk id="16" creationId="{A7F220FF-CABA-7BAD-8FE6-B1886A92AD3F}"/>
          </ac:spMkLst>
        </pc:spChg>
      </pc:sldChg>
      <pc:sldMasterChg chg="setBg modSldLayout">
        <pc:chgData name="Sam Barnes" userId="5e2327f3-d878-47cc-9873-eacb10226897" providerId="ADAL" clId="{12676002-4F46-47A9-94C8-FC7AF9F5A45F}" dt="2026-09-22T07:52:45.954" v="0"/>
        <pc:sldMasterMkLst>
          <pc:docMk/>
          <pc:sldMasterMk cId="3114980707" sldId="2147483648"/>
        </pc:sldMasterMkLst>
        <pc:sldLayoutChg chg="setBg">
          <pc:chgData name="Sam Barnes" userId="5e2327f3-d878-47cc-9873-eacb10226897" providerId="ADAL" clId="{12676002-4F46-47A9-94C8-FC7AF9F5A45F}" dt="2026-09-22T07:52:45.954" v="0"/>
          <pc:sldLayoutMkLst>
            <pc:docMk/>
            <pc:sldMasterMk cId="3114980707" sldId="2147483648"/>
            <pc:sldLayoutMk cId="2250705627" sldId="2147483649"/>
          </pc:sldLayoutMkLst>
        </pc:sldLayoutChg>
        <pc:sldLayoutChg chg="setBg">
          <pc:chgData name="Sam Barnes" userId="5e2327f3-d878-47cc-9873-eacb10226897" providerId="ADAL" clId="{12676002-4F46-47A9-94C8-FC7AF9F5A45F}" dt="2026-09-22T07:52:45.954" v="0"/>
          <pc:sldLayoutMkLst>
            <pc:docMk/>
            <pc:sldMasterMk cId="3114980707" sldId="2147483648"/>
            <pc:sldLayoutMk cId="1784166703" sldId="2147483650"/>
          </pc:sldLayoutMkLst>
        </pc:sldLayoutChg>
        <pc:sldLayoutChg chg="setBg">
          <pc:chgData name="Sam Barnes" userId="5e2327f3-d878-47cc-9873-eacb10226897" providerId="ADAL" clId="{12676002-4F46-47A9-94C8-FC7AF9F5A45F}" dt="2026-09-22T07:52:45.954" v="0"/>
          <pc:sldLayoutMkLst>
            <pc:docMk/>
            <pc:sldMasterMk cId="3114980707" sldId="2147483648"/>
            <pc:sldLayoutMk cId="1913556901" sldId="2147483651"/>
          </pc:sldLayoutMkLst>
        </pc:sldLayoutChg>
        <pc:sldLayoutChg chg="setBg">
          <pc:chgData name="Sam Barnes" userId="5e2327f3-d878-47cc-9873-eacb10226897" providerId="ADAL" clId="{12676002-4F46-47A9-94C8-FC7AF9F5A45F}" dt="2026-09-22T07:52:45.954" v="0"/>
          <pc:sldLayoutMkLst>
            <pc:docMk/>
            <pc:sldMasterMk cId="3114980707" sldId="2147483648"/>
            <pc:sldLayoutMk cId="2009927076" sldId="2147483652"/>
          </pc:sldLayoutMkLst>
        </pc:sldLayoutChg>
        <pc:sldLayoutChg chg="setBg">
          <pc:chgData name="Sam Barnes" userId="5e2327f3-d878-47cc-9873-eacb10226897" providerId="ADAL" clId="{12676002-4F46-47A9-94C8-FC7AF9F5A45F}" dt="2026-09-22T07:52:45.954" v="0"/>
          <pc:sldLayoutMkLst>
            <pc:docMk/>
            <pc:sldMasterMk cId="3114980707" sldId="2147483648"/>
            <pc:sldLayoutMk cId="2863266379" sldId="2147483653"/>
          </pc:sldLayoutMkLst>
        </pc:sldLayoutChg>
        <pc:sldLayoutChg chg="setBg">
          <pc:chgData name="Sam Barnes" userId="5e2327f3-d878-47cc-9873-eacb10226897" providerId="ADAL" clId="{12676002-4F46-47A9-94C8-FC7AF9F5A45F}" dt="2026-09-22T07:52:45.954" v="0"/>
          <pc:sldLayoutMkLst>
            <pc:docMk/>
            <pc:sldMasterMk cId="3114980707" sldId="2147483648"/>
            <pc:sldLayoutMk cId="970571914" sldId="2147483654"/>
          </pc:sldLayoutMkLst>
        </pc:sldLayoutChg>
        <pc:sldLayoutChg chg="setBg">
          <pc:chgData name="Sam Barnes" userId="5e2327f3-d878-47cc-9873-eacb10226897" providerId="ADAL" clId="{12676002-4F46-47A9-94C8-FC7AF9F5A45F}" dt="2026-09-22T07:52:45.954" v="0"/>
          <pc:sldLayoutMkLst>
            <pc:docMk/>
            <pc:sldMasterMk cId="3114980707" sldId="2147483648"/>
            <pc:sldLayoutMk cId="627195364" sldId="2147483655"/>
          </pc:sldLayoutMkLst>
        </pc:sldLayoutChg>
        <pc:sldLayoutChg chg="setBg">
          <pc:chgData name="Sam Barnes" userId="5e2327f3-d878-47cc-9873-eacb10226897" providerId="ADAL" clId="{12676002-4F46-47A9-94C8-FC7AF9F5A45F}" dt="2026-09-22T07:52:45.954" v="0"/>
          <pc:sldLayoutMkLst>
            <pc:docMk/>
            <pc:sldMasterMk cId="3114980707" sldId="2147483648"/>
            <pc:sldLayoutMk cId="3678977664" sldId="2147483656"/>
          </pc:sldLayoutMkLst>
        </pc:sldLayoutChg>
        <pc:sldLayoutChg chg="setBg">
          <pc:chgData name="Sam Barnes" userId="5e2327f3-d878-47cc-9873-eacb10226897" providerId="ADAL" clId="{12676002-4F46-47A9-94C8-FC7AF9F5A45F}" dt="2026-09-22T07:52:45.954" v="0"/>
          <pc:sldLayoutMkLst>
            <pc:docMk/>
            <pc:sldMasterMk cId="3114980707" sldId="2147483648"/>
            <pc:sldLayoutMk cId="4027551589" sldId="2147483657"/>
          </pc:sldLayoutMkLst>
        </pc:sldLayoutChg>
        <pc:sldLayoutChg chg="setBg">
          <pc:chgData name="Sam Barnes" userId="5e2327f3-d878-47cc-9873-eacb10226897" providerId="ADAL" clId="{12676002-4F46-47A9-94C8-FC7AF9F5A45F}" dt="2026-09-22T07:52:45.954" v="0"/>
          <pc:sldLayoutMkLst>
            <pc:docMk/>
            <pc:sldMasterMk cId="3114980707" sldId="2147483648"/>
            <pc:sldLayoutMk cId="2971873152" sldId="2147483658"/>
          </pc:sldLayoutMkLst>
        </pc:sldLayoutChg>
        <pc:sldLayoutChg chg="setBg">
          <pc:chgData name="Sam Barnes" userId="5e2327f3-d878-47cc-9873-eacb10226897" providerId="ADAL" clId="{12676002-4F46-47A9-94C8-FC7AF9F5A45F}" dt="2026-09-22T07:52:45.954" v="0"/>
          <pc:sldLayoutMkLst>
            <pc:docMk/>
            <pc:sldMasterMk cId="3114980707" sldId="2147483648"/>
            <pc:sldLayoutMk cId="1744030282" sldId="214748365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69D670-A7B1-4252-8CAE-7C9874FC0DA0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0FC6CE-DAB5-4B6E-9CA7-224F6C4CF0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2834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90EAD7-7C70-563A-6DE9-A0E74DB1E3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46F769-8C0F-9D62-2B99-BE3290FA46B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0759D4-2087-2B42-3102-5FAABC9F7F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Sometimes what we experience as difficult behaviour may be a child's attempt to manage something that feels difficult to them.</a:t>
            </a:r>
          </a:p>
          <a:p>
            <a:endParaRPr/>
          </a:p>
          <a:p>
            <a:r>
              <a:t>That doesn't make unsafe or harmful behaviour okay. Understanding what may be driving it gives us a better chance of helping the child learn a different response.</a:t>
            </a:r>
          </a:p>
          <a:p>
            <a:endParaRPr/>
          </a:p>
          <a:p>
            <a:r>
              <a:t>This sets up Roots &amp; Fruits later.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77BFF1-540B-94E5-7DA5-5189548F28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4811956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848A2-2E2D-41B1-2FD8-B86CFB6EEA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0053C6-0288-3202-53EA-72B8B2D6E9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D49412-E17A-32E5-C3AF-620CDDBE4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5E39F-84D5-48E5-9A0C-347E3AEDCB09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EE3BFA-0061-BDBB-5DA2-94C925C5A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C7DDFD-1B72-8BF4-EF3B-5680649B2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3FA0F-CD4E-4250-9EBD-5436FA5946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7056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29DB-DF5C-AE04-EC70-9987C9158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73625B-89DF-2402-C7D1-B94F093387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A375DE-B5A3-F95A-2474-69C06F4C4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5E39F-84D5-48E5-9A0C-347E3AEDCB09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664FA1-886A-0D2E-4409-C5A6F62AE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DA5E4A-33BE-AE77-3084-B0514FC99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3FA0F-CD4E-4250-9EBD-5436FA5946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4166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270666-D00E-6383-EA40-A9F7FE8B0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040BD1-63DD-1E0D-253C-FF87E6043B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8663F1-5971-9CBB-6619-C7440E7EE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5E39F-84D5-48E5-9A0C-347E3AEDCB09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EBBDB9-7501-02C5-AAC0-C7C9F3E26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32EA45-7A38-814C-2992-EF1E330B3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3FA0F-CD4E-4250-9EBD-5436FA5946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3556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AE559-83C0-2E7E-093F-149E1913B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D3E17D-0E85-3D6C-F22A-A55AD495D7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728442-C1A1-547A-9FCC-9AEEDA454D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2E11D6-C154-1CC0-4215-E6831127C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5E39F-84D5-48E5-9A0C-347E3AEDCB09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045D90-F1E3-0014-C9F9-3662D97E80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1C7113-BC25-D179-45B3-E3853E4E0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3FA0F-CD4E-4250-9EBD-5436FA5946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9927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A4646-3193-DCDD-1BE6-393FE9EF0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A9ACD9-50B2-B404-81B4-447FE3C144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25E41E-099B-B562-9535-C3F8EC471C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C8399A-F5BE-8EF4-8283-8B84EA0686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538FB96-1AB0-4E15-E071-1611342734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DC5D2D-DA12-B9BE-AD5C-AF4DE7382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5E39F-84D5-48E5-9A0C-347E3AEDCB09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7B2DDDB-2FB4-DC10-6DCC-2C3E2F1BF3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8049C1-C1A7-2D88-679B-004AE4CD6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3FA0F-CD4E-4250-9EBD-5436FA5946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3266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3357B-A98E-4FE1-EF89-8F71DF256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A8B6CC-A5E7-16CA-42DD-E0CA8CD7C4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5E39F-84D5-48E5-9A0C-347E3AEDCB09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6DF9A8-88F7-6343-7401-7AD5AD5A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BD4249-B660-856C-2E3B-C4A9B3B64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3FA0F-CD4E-4250-9EBD-5436FA5946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0571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5A62973-06D6-15E4-A47C-2F45082A4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5E39F-84D5-48E5-9A0C-347E3AEDCB09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DA23B92-5CD1-0CBA-5D96-9559763E7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E27FE0-9F5C-5FE9-4223-DB07132FC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3FA0F-CD4E-4250-9EBD-5436FA5946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71953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AFDFF0-3D3D-6C66-04A9-CE3848CEA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96B128-E56A-932D-B5DE-E46D659E05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5A8600-F300-D069-661D-203AC1A955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319D50-8F85-0265-1703-F9F2C72BE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5E39F-84D5-48E5-9A0C-347E3AEDCB09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07BAA8-D793-356F-07DB-63E77B745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333146-BE1E-F4C1-231F-DC901D201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3FA0F-CD4E-4250-9EBD-5436FA5946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89776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EC332-CEF8-3B9D-21B6-D59B091CB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892F1E-6A4C-8383-C897-B0234D5E30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692320-0780-D700-B853-092CFE614C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D8BB21-CC49-F9B9-6F43-63EB34DB7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5E39F-84D5-48E5-9A0C-347E3AEDCB09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D235A3-DA83-F039-E97E-B85681BDD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915765-9976-30DD-0831-9FA00C1D9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3FA0F-CD4E-4250-9EBD-5436FA5946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1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13D13-ACF2-AA33-43C9-38AAF19CA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062E41-C23C-4ACB-4A84-2192363D33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19F94F-9049-EC8A-5EBF-AA9D45846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5E39F-84D5-48E5-9A0C-347E3AEDCB09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91DDF5-C97F-A26E-74EB-C7D6EA9F7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7C59BE-D5AA-ADEF-D2DD-21789FA84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3FA0F-CD4E-4250-9EBD-5436FA5946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1873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1ADD183-DD2A-8907-82F0-8AFB3F39EC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E916E4-537A-F123-79CD-AC12CED193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58C356-949F-4024-BC87-EEED39D4A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5E39F-84D5-48E5-9A0C-347E3AEDCB09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5F2135-6159-BF34-B7EC-BCA888B6E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4550B2-68C1-6EF1-9236-30F203CB8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3FA0F-CD4E-4250-9EBD-5436FA5946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4030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B8166E6-89E2-F3EC-3E51-641CD8F32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56857E-F5AD-AB30-1611-22C3F217E7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23AD7B-6712-98D9-0817-C815D129E5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B05E39F-84D5-48E5-9A0C-347E3AEDCB09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F61D89-DEF8-4319-EB6D-2AD52548C5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645622-F056-5664-7746-97975D8668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653FA0F-CD4E-4250-9EBD-5436FA5946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4980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D66581-8F27-8A99-7ECA-7AD04D27183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Welcome Meeting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E0BF81-5C90-C9E8-AEEF-6930F32455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429000"/>
            <a:ext cx="9144000" cy="1828800"/>
          </a:xfrm>
        </p:spPr>
        <p:txBody>
          <a:bodyPr/>
          <a:lstStyle/>
          <a:p>
            <a:endParaRPr lang="en-GB"/>
          </a:p>
          <a:p>
            <a:endParaRPr lang="en-GB"/>
          </a:p>
          <a:p>
            <a:r>
              <a:rPr lang="en-GB" sz="5400"/>
              <a:t>2026-2027</a:t>
            </a:r>
          </a:p>
        </p:txBody>
      </p:sp>
    </p:spTree>
    <p:extLst>
      <p:ext uri="{BB962C8B-B14F-4D97-AF65-F5344CB8AC3E}">
        <p14:creationId xmlns:p14="http://schemas.microsoft.com/office/powerpoint/2010/main" val="38639985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B572858-71CE-3713-EAA9-A30C2EB09E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6196" y="838200"/>
            <a:ext cx="7651918" cy="5494649"/>
          </a:xfrm>
          <a:prstGeom prst="rect">
            <a:avLst/>
          </a:prstGeom>
          <a:ln w="5715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5529245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6AB08-731B-E789-70A9-DA3DB6BD68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624141"/>
          </a:xfrm>
        </p:spPr>
        <p:txBody>
          <a:bodyPr>
            <a:normAutofit fontScale="90000"/>
          </a:bodyPr>
          <a:lstStyle/>
          <a:p>
            <a:r>
              <a:rPr lang="en-GB"/>
              <a:t>The Plan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5F5F0D-710C-1C5C-F5D7-DA36EA35C9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1648" y="2007761"/>
            <a:ext cx="11960352" cy="4965192"/>
          </a:xfrm>
        </p:spPr>
        <p:txBody>
          <a:bodyPr>
            <a:normAutofit/>
          </a:bodyPr>
          <a:lstStyle/>
          <a:p>
            <a:pPr algn="l"/>
            <a:r>
              <a:rPr lang="en-GB" dirty="0"/>
              <a:t>-Meet the teacher and visit the classrooms</a:t>
            </a:r>
          </a:p>
          <a:p>
            <a:pPr algn="l"/>
            <a:r>
              <a:rPr lang="en-GB" dirty="0"/>
              <a:t>-5:15pm: Whistle will blow, adults to return to hall and children to go to their classroom. Any pre-school children can either stay in hall or listen to the story. </a:t>
            </a:r>
          </a:p>
          <a:p>
            <a:pPr algn="l"/>
            <a:r>
              <a:rPr lang="en-GB" dirty="0"/>
              <a:t>SLT Presentation on:</a:t>
            </a:r>
          </a:p>
          <a:p>
            <a:pPr algn="l"/>
            <a:r>
              <a:rPr lang="en-GB" dirty="0"/>
              <a:t>-Priorities for this academic year </a:t>
            </a:r>
            <a:r>
              <a:rPr lang="en-GB"/>
              <a:t>at WPA </a:t>
            </a:r>
            <a:r>
              <a:rPr lang="en-GB" dirty="0"/>
              <a:t>(NB)</a:t>
            </a:r>
          </a:p>
          <a:p>
            <a:pPr algn="l"/>
            <a:r>
              <a:rPr lang="en-GB" dirty="0"/>
              <a:t>-SEND &amp; Wellbeing (SB)</a:t>
            </a:r>
          </a:p>
          <a:p>
            <a:pPr algn="l"/>
            <a:r>
              <a:rPr lang="en-GB" dirty="0"/>
              <a:t>-When finished, adults return to child’s classroom to collect and go home</a:t>
            </a:r>
          </a:p>
        </p:txBody>
      </p:sp>
    </p:spTree>
    <p:extLst>
      <p:ext uri="{BB962C8B-B14F-4D97-AF65-F5344CB8AC3E}">
        <p14:creationId xmlns:p14="http://schemas.microsoft.com/office/powerpoint/2010/main" val="10227623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9503C-E9CA-0BB1-17E0-0AD6437F5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571" y="485094"/>
            <a:ext cx="11097768" cy="1325563"/>
          </a:xfrm>
        </p:spPr>
        <p:txBody>
          <a:bodyPr/>
          <a:lstStyle/>
          <a:p>
            <a:r>
              <a:rPr lang="en-GB" dirty="0"/>
              <a:t>           Priorities for this academic year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8687B6-61D8-F2C3-E59B-062D51BC34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6146" y="2021568"/>
            <a:ext cx="11097768" cy="4351338"/>
          </a:xfrm>
        </p:spPr>
        <p:txBody>
          <a:bodyPr>
            <a:normAutofit fontScale="85000" lnSpcReduction="10000"/>
          </a:bodyPr>
          <a:lstStyle/>
          <a:p>
            <a:r>
              <a:rPr lang="en-GB" dirty="0"/>
              <a:t>1) </a:t>
            </a:r>
            <a:r>
              <a:rPr lang="en-GB" b="1" dirty="0"/>
              <a:t>Community</a:t>
            </a:r>
            <a:r>
              <a:rPr lang="en-GB" dirty="0"/>
              <a:t> involvement supports the progress of all learners by creating strong partnerships between the school and families in order to enrich learning experiences and helping every child achieve their full potential.</a:t>
            </a:r>
          </a:p>
          <a:p>
            <a:r>
              <a:rPr lang="en-GB" dirty="0"/>
              <a:t>2) </a:t>
            </a:r>
            <a:r>
              <a:rPr lang="en-GB" b="1" dirty="0"/>
              <a:t>Teaching and Learning</a:t>
            </a:r>
            <a:r>
              <a:rPr lang="en-GB" dirty="0"/>
              <a:t>:</a:t>
            </a:r>
          </a:p>
          <a:p>
            <a:pPr marL="0" indent="0">
              <a:buNone/>
            </a:pPr>
            <a:r>
              <a:rPr lang="en-GB" dirty="0"/>
              <a:t>-Develop approaches to support improvements in key areas such as spelling , phonics and times tables</a:t>
            </a:r>
          </a:p>
          <a:p>
            <a:pPr marL="0" indent="0">
              <a:buNone/>
            </a:pPr>
            <a:r>
              <a:rPr lang="en-GB" dirty="0"/>
              <a:t>-Plan for self initiated learning to support knowing more and remembering more</a:t>
            </a:r>
          </a:p>
          <a:p>
            <a:r>
              <a:rPr lang="en-GB" dirty="0"/>
              <a:t>3) </a:t>
            </a:r>
            <a:r>
              <a:rPr lang="en-GB" b="1" dirty="0"/>
              <a:t>Inclusion and Additional Needs</a:t>
            </a:r>
            <a:r>
              <a:rPr lang="en-GB" dirty="0"/>
              <a:t>:</a:t>
            </a:r>
          </a:p>
          <a:p>
            <a:pPr marL="0" indent="0">
              <a:buNone/>
            </a:pPr>
            <a:r>
              <a:rPr lang="en-GB" dirty="0"/>
              <a:t>-Interpret and analyse data to close gaps, ensure progress and support independence for all children</a:t>
            </a:r>
          </a:p>
          <a:p>
            <a:pPr marL="0" indent="0">
              <a:buNone/>
            </a:pPr>
            <a:r>
              <a:rPr lang="en-GB" dirty="0"/>
              <a:t>-Further training for all staff in Autism, dyslexia and speech and language</a:t>
            </a:r>
          </a:p>
        </p:txBody>
      </p:sp>
    </p:spTree>
    <p:extLst>
      <p:ext uri="{BB962C8B-B14F-4D97-AF65-F5344CB8AC3E}">
        <p14:creationId xmlns:p14="http://schemas.microsoft.com/office/powerpoint/2010/main" val="1887020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042B5C-025B-74A3-2AF1-BF5740C4EA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4280085-6D75-04AB-DA16-460CACBC191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769311" y="1873321"/>
            <a:ext cx="8653378" cy="3384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8105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01B0E-9185-90A8-5B47-87AE340FD3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2170" y="735239"/>
            <a:ext cx="7271659" cy="1398361"/>
          </a:xfrm>
        </p:spPr>
        <p:txBody>
          <a:bodyPr>
            <a:normAutofit/>
          </a:bodyPr>
          <a:lstStyle/>
          <a:p>
            <a:r>
              <a:rPr lang="en-GB" dirty="0"/>
              <a:t>What do we want for the children in our schools?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9ECF69-E2BC-3544-FE43-0FE7D10122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3113" y="2196203"/>
            <a:ext cx="9165774" cy="3926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8089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A5FF6A-F8DF-B771-77D4-FD6568B2FA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6520" y="944044"/>
            <a:ext cx="7239000" cy="4351338"/>
          </a:xfrm>
        </p:spPr>
        <p:txBody>
          <a:bodyPr/>
          <a:lstStyle/>
          <a:p>
            <a:pPr marL="0" indent="0">
              <a:buNone/>
            </a:pPr>
            <a:r>
              <a:rPr lang="en-GB" b="1">
                <a:solidFill>
                  <a:srgbClr val="1F2626"/>
                </a:solidFill>
              </a:rPr>
              <a:t>We don't start with a label. </a:t>
            </a:r>
          </a:p>
          <a:p>
            <a:pPr marL="0" indent="0">
              <a:buNone/>
            </a:pPr>
            <a:r>
              <a:rPr lang="en-GB" b="1">
                <a:solidFill>
                  <a:srgbClr val="1F2626"/>
                </a:solidFill>
              </a:rPr>
              <a:t>We start with the child.</a:t>
            </a:r>
          </a:p>
          <a:p>
            <a:pPr marL="0" indent="0">
              <a:buNone/>
            </a:pPr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92226B-600D-B14A-932B-281C3AF287E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95802" y="1839961"/>
            <a:ext cx="2493711" cy="317807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D3B67C7-D5A0-6C3A-6FB8-C4BBE71AD5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6520" y="1916852"/>
            <a:ext cx="4638960" cy="463896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C9B8F58-B964-1822-D6C5-C2CD1C2F72B0}"/>
              </a:ext>
            </a:extLst>
          </p:cNvPr>
          <p:cNvSpPr/>
          <p:nvPr/>
        </p:nvSpPr>
        <p:spPr>
          <a:xfrm>
            <a:off x="4493942" y="2477578"/>
            <a:ext cx="1393902" cy="1505414"/>
          </a:xfrm>
          <a:prstGeom prst="rect">
            <a:avLst/>
          </a:prstGeom>
          <a:solidFill>
            <a:srgbClr val="EEF4E5"/>
          </a:solidFill>
          <a:ln w="3175">
            <a:solidFill>
              <a:srgbClr val="EEF4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8DD8326-964C-EB72-4FFA-E52BD79D5E65}"/>
              </a:ext>
            </a:extLst>
          </p:cNvPr>
          <p:cNvSpPr/>
          <p:nvPr/>
        </p:nvSpPr>
        <p:spPr>
          <a:xfrm>
            <a:off x="4421459" y="4377002"/>
            <a:ext cx="1393902" cy="1505414"/>
          </a:xfrm>
          <a:prstGeom prst="rect">
            <a:avLst/>
          </a:prstGeom>
          <a:solidFill>
            <a:srgbClr val="F3EBF5"/>
          </a:solidFill>
          <a:ln w="3175">
            <a:solidFill>
              <a:srgbClr val="EEF4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CCF5E0A-B4B8-9006-2FEA-29D2B928A1F5}"/>
              </a:ext>
            </a:extLst>
          </p:cNvPr>
          <p:cNvSpPr/>
          <p:nvPr/>
        </p:nvSpPr>
        <p:spPr>
          <a:xfrm>
            <a:off x="6216010" y="4420183"/>
            <a:ext cx="1393902" cy="1505414"/>
          </a:xfrm>
          <a:prstGeom prst="rect">
            <a:avLst/>
          </a:prstGeom>
          <a:solidFill>
            <a:srgbClr val="FDF6E5"/>
          </a:solidFill>
          <a:ln w="3175">
            <a:solidFill>
              <a:srgbClr val="EEF4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73B2E40-24FC-173B-BE3C-E7B6B7B4509F}"/>
              </a:ext>
            </a:extLst>
          </p:cNvPr>
          <p:cNvSpPr/>
          <p:nvPr/>
        </p:nvSpPr>
        <p:spPr>
          <a:xfrm>
            <a:off x="6345044" y="2438549"/>
            <a:ext cx="1393902" cy="1505414"/>
          </a:xfrm>
          <a:prstGeom prst="rect">
            <a:avLst/>
          </a:prstGeom>
          <a:solidFill>
            <a:srgbClr val="EEF6FC"/>
          </a:solidFill>
          <a:ln w="3175">
            <a:solidFill>
              <a:srgbClr val="EEF4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14BCFAE3-B618-42F4-E97F-23C0643F85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35871" y="3428999"/>
            <a:ext cx="2959646" cy="3020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446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B0C57F-281F-1226-6315-493B8C06B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Go Bowling - Ten Pin Bowling in Shipley, Bradford - Bradford">
            <a:extLst>
              <a:ext uri="{FF2B5EF4-FFF2-40B4-BE49-F238E27FC236}">
                <a16:creationId xmlns:a16="http://schemas.microsoft.com/office/drawing/2014/main" id="{3FBB910B-5BFB-3C82-FBC4-CF5AD7B82A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7825" y="1678740"/>
            <a:ext cx="5972916" cy="350052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0B3012D-B62B-35D8-02E1-BD9250529D8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4779"/>
          <a:stretch>
            <a:fillRect/>
          </a:stretch>
        </p:blipFill>
        <p:spPr>
          <a:xfrm>
            <a:off x="173336" y="1626651"/>
            <a:ext cx="5643860" cy="3384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4203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48DBB3-B8AA-5752-683B-61A4408FCD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1F5CB66-694A-AA97-CF97-A2A0E666932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125333" y="1392463"/>
            <a:ext cx="10696016" cy="3702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6420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88CF0C-41B4-0757-EF91-0FAC0E690C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7F93ADB-80EE-8CB7-8C17-70F9EA91BC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6982"/>
          <a:stretch>
            <a:fillRect/>
          </a:stretch>
        </p:blipFill>
        <p:spPr>
          <a:xfrm>
            <a:off x="4076451" y="952214"/>
            <a:ext cx="4039098" cy="4784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658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58BD58-35F4-C0EA-AF9C-B3EDC72B9E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CC616D9-7A82-4D1C-B25C-302D6E6A3F3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115977" y="-162711"/>
            <a:ext cx="6079035" cy="682927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56D09F4-8771-F345-47EF-13DAE7E8F2A9}"/>
              </a:ext>
            </a:extLst>
          </p:cNvPr>
          <p:cNvSpPr txBox="1"/>
          <p:nvPr/>
        </p:nvSpPr>
        <p:spPr>
          <a:xfrm>
            <a:off x="5853558" y="3567039"/>
            <a:ext cx="1116419" cy="369332"/>
          </a:xfrm>
          <a:prstGeom prst="rect">
            <a:avLst/>
          </a:prstGeom>
          <a:solidFill>
            <a:schemeClr val="bg1"/>
          </a:solidFill>
          <a:ln w="38100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GB"/>
              <a:t>Rejected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D7120D7-AF1D-2FDC-4E9B-12C544D2F314}"/>
              </a:ext>
            </a:extLst>
          </p:cNvPr>
          <p:cNvSpPr txBox="1"/>
          <p:nvPr/>
        </p:nvSpPr>
        <p:spPr>
          <a:xfrm>
            <a:off x="4104170" y="4088771"/>
            <a:ext cx="1511023" cy="369332"/>
          </a:xfrm>
          <a:prstGeom prst="rect">
            <a:avLst/>
          </a:prstGeom>
          <a:solidFill>
            <a:schemeClr val="bg1"/>
          </a:solidFill>
          <a:ln w="38100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GB"/>
              <a:t>Embarrassed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B84BB15-E483-9B52-A9EC-EA391EB3A74F}"/>
              </a:ext>
            </a:extLst>
          </p:cNvPr>
          <p:cNvSpPr txBox="1"/>
          <p:nvPr/>
        </p:nvSpPr>
        <p:spPr>
          <a:xfrm>
            <a:off x="4916275" y="3089863"/>
            <a:ext cx="1632280" cy="369332"/>
          </a:xfrm>
          <a:prstGeom prst="rect">
            <a:avLst/>
          </a:prstGeom>
          <a:solidFill>
            <a:schemeClr val="bg1"/>
          </a:solidFill>
          <a:ln w="38100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GB"/>
              <a:t>Overwhelmed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A1F5DAB-5662-0E6C-EF89-D1EA2937E523}"/>
              </a:ext>
            </a:extLst>
          </p:cNvPr>
          <p:cNvSpPr txBox="1"/>
          <p:nvPr/>
        </p:nvSpPr>
        <p:spPr>
          <a:xfrm>
            <a:off x="6176585" y="4104237"/>
            <a:ext cx="803514" cy="369332"/>
          </a:xfrm>
          <a:prstGeom prst="rect">
            <a:avLst/>
          </a:prstGeom>
          <a:solidFill>
            <a:schemeClr val="bg1"/>
          </a:solidFill>
          <a:ln w="38100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GB"/>
              <a:t>Angry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DBCB5D4-1D66-288C-5C50-CC8483AA4E97}"/>
              </a:ext>
            </a:extLst>
          </p:cNvPr>
          <p:cNvSpPr txBox="1"/>
          <p:nvPr/>
        </p:nvSpPr>
        <p:spPr>
          <a:xfrm>
            <a:off x="7081886" y="3446974"/>
            <a:ext cx="967231" cy="369032"/>
          </a:xfrm>
          <a:prstGeom prst="rect">
            <a:avLst/>
          </a:prstGeom>
          <a:noFill/>
          <a:ln w="38100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GB"/>
              <a:t>Unsafe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1297825-38D0-DBEE-2EE9-D07564186D78}"/>
              </a:ext>
            </a:extLst>
          </p:cNvPr>
          <p:cNvSpPr txBox="1"/>
          <p:nvPr/>
        </p:nvSpPr>
        <p:spPr>
          <a:xfrm>
            <a:off x="5866124" y="5998235"/>
            <a:ext cx="2778145" cy="369332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en-GB"/>
              <a:t>Getting something wrong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6048ADC-252B-214C-22D4-3BC194F05774}"/>
              </a:ext>
            </a:extLst>
          </p:cNvPr>
          <p:cNvSpPr txBox="1"/>
          <p:nvPr/>
        </p:nvSpPr>
        <p:spPr>
          <a:xfrm>
            <a:off x="5654784" y="4866570"/>
            <a:ext cx="1582792" cy="369332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en-GB"/>
              <a:t>Being told off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5A83AAA-99C4-6B3D-124A-E7F8518ECC73}"/>
              </a:ext>
            </a:extLst>
          </p:cNvPr>
          <p:cNvSpPr txBox="1"/>
          <p:nvPr/>
        </p:nvSpPr>
        <p:spPr>
          <a:xfrm>
            <a:off x="3219323" y="5266176"/>
            <a:ext cx="2395870" cy="369332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en-GB"/>
              <a:t>Change or uncertainty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0CC1880-98CE-B982-E548-61D16823BEC7}"/>
              </a:ext>
            </a:extLst>
          </p:cNvPr>
          <p:cNvSpPr txBox="1"/>
          <p:nvPr/>
        </p:nvSpPr>
        <p:spPr>
          <a:xfrm>
            <a:off x="3615071" y="6054602"/>
            <a:ext cx="1807204" cy="369332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en-GB"/>
              <a:t>Being left out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0A7869D-6583-2B69-98D4-63B03DDC1159}"/>
              </a:ext>
            </a:extLst>
          </p:cNvPr>
          <p:cNvSpPr txBox="1"/>
          <p:nvPr/>
        </p:nvSpPr>
        <p:spPr>
          <a:xfrm>
            <a:off x="7565501" y="5230381"/>
            <a:ext cx="1247222" cy="369332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en-GB"/>
              <a:t>Being late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418A3A51-0212-5962-EC02-9F1C9A09800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998124" y="159648"/>
            <a:ext cx="837956" cy="1143564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C6FEFF6B-693A-6121-8916-4E54FF7FF0F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048589" y="1369304"/>
            <a:ext cx="837113" cy="1041524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97909EAC-4F5E-0126-F3C0-330B71FDCBB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4183185" y="447264"/>
            <a:ext cx="878977" cy="111237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389456E6-2C19-D8EB-7EDC-085A5CE44EB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4104170" y="1504012"/>
            <a:ext cx="926981" cy="111237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4B4DA86-C30F-8F4D-4604-FFF013DACF2A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7565501" y="1091913"/>
            <a:ext cx="1063900" cy="101663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6A3C7DB-7F6F-9A06-59A4-B316978EA5D6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 flipH="1">
            <a:off x="9688037" y="171062"/>
            <a:ext cx="2109960" cy="196075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E653944-CC6E-7EEC-D6C4-E594D669EABE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t="4058"/>
          <a:stretch>
            <a:fillRect/>
          </a:stretch>
        </p:blipFill>
        <p:spPr>
          <a:xfrm>
            <a:off x="298184" y="1369304"/>
            <a:ext cx="1573090" cy="156230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B9F8DEB-83E1-E5D0-62A4-FCD1ED2CC6DC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2822"/>
          <a:stretch>
            <a:fillRect/>
          </a:stretch>
        </p:blipFill>
        <p:spPr>
          <a:xfrm>
            <a:off x="469521" y="3155950"/>
            <a:ext cx="2179986" cy="195328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0F207B5-6489-180F-C33E-B1DD92DC8F04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8743472" y="2317342"/>
            <a:ext cx="2646457" cy="219253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800C403-311B-5D7C-4954-849A617608DB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9987723" y="4609642"/>
            <a:ext cx="2080014" cy="214858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DDAA23F-5380-3264-D8C7-8A0F2ECD355B}"/>
              </a:ext>
            </a:extLst>
          </p:cNvPr>
          <p:cNvSpPr txBox="1"/>
          <p:nvPr/>
        </p:nvSpPr>
        <p:spPr>
          <a:xfrm>
            <a:off x="338622" y="5488696"/>
            <a:ext cx="1802201" cy="10464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en-GB" sz="3100" b="1" dirty="0">
                <a:solidFill>
                  <a:srgbClr val="1F2326"/>
                </a:solidFill>
                <a:latin typeface="Aptos"/>
              </a:rPr>
              <a:t>Roots &amp; Fruits</a:t>
            </a:r>
            <a:endParaRPr sz="3100" b="1" dirty="0">
              <a:solidFill>
                <a:srgbClr val="1F2326"/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3869098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18" grpId="0" animBg="1"/>
      <p:bldP spid="20" grpId="0" animBg="1"/>
      <p:bldP spid="22" grpId="0" animBg="1"/>
      <p:bldP spid="26" grpId="0" animBg="1"/>
      <p:bldP spid="28" grpId="0" animBg="1"/>
      <p:bldP spid="30" grpId="0" animBg="1"/>
      <p:bldP spid="32" grpId="0" animBg="1"/>
      <p:bldP spid="3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AF4184-40E0-A53F-C47A-207D0A78EC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Upcoming Events</a:t>
            </a:r>
          </a:p>
        </p:txBody>
      </p:sp>
    </p:spTree>
    <p:extLst>
      <p:ext uri="{BB962C8B-B14F-4D97-AF65-F5344CB8AC3E}">
        <p14:creationId xmlns:p14="http://schemas.microsoft.com/office/powerpoint/2010/main" val="26045777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32988" y="1180683"/>
            <a:ext cx="10835640" cy="5539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 dirty="0">
                <a:solidFill>
                  <a:srgbClr val="1F2626"/>
                </a:solidFill>
                <a:latin typeface="Aptos"/>
              </a:rPr>
              <a:t>Online Safety with The 2 Johns</a:t>
            </a:r>
            <a:r>
              <a:rPr lang="en-GB" sz="3000" b="1" dirty="0">
                <a:solidFill>
                  <a:srgbClr val="1F2626"/>
                </a:solidFill>
                <a:latin typeface="Aptos"/>
              </a:rPr>
              <a:t> – 24</a:t>
            </a:r>
            <a:r>
              <a:rPr lang="en-GB" sz="3000" b="1" baseline="30000" dirty="0">
                <a:solidFill>
                  <a:srgbClr val="1F2626"/>
                </a:solidFill>
                <a:latin typeface="Aptos"/>
              </a:rPr>
              <a:t>th</a:t>
            </a:r>
            <a:r>
              <a:rPr lang="en-GB" sz="3000" b="1" dirty="0">
                <a:solidFill>
                  <a:srgbClr val="1F2626"/>
                </a:solidFill>
                <a:latin typeface="Aptos"/>
              </a:rPr>
              <a:t> September</a:t>
            </a:r>
            <a:endParaRPr sz="3000" b="1" dirty="0">
              <a:solidFill>
                <a:srgbClr val="1F2626"/>
              </a:solidFill>
              <a:latin typeface="Aptos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731520" y="1874519"/>
            <a:ext cx="5212080" cy="3154680"/>
          </a:xfrm>
          <a:prstGeom prst="roundRect">
            <a:avLst/>
          </a:prstGeom>
          <a:solidFill>
            <a:srgbClr val="FFFFFF"/>
          </a:solidFill>
          <a:ln>
            <a:solidFill>
              <a:srgbClr val="D8D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51560" y="2148840"/>
            <a:ext cx="13716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>
                <a:solidFill>
                  <a:srgbClr val="196E4B"/>
                </a:solidFill>
                <a:latin typeface="Aptos"/>
              </a:rPr>
              <a:t>PUPILS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1560" y="2487168"/>
            <a:ext cx="43891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500" b="1">
                <a:solidFill>
                  <a:srgbClr val="1F2626"/>
                </a:solidFill>
                <a:latin typeface="Aptos"/>
              </a:rPr>
              <a:t>Years 3–6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" y="3035808"/>
            <a:ext cx="43434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0">
                <a:solidFill>
                  <a:srgbClr val="5B6161"/>
                </a:solidFill>
                <a:latin typeface="Aptos"/>
              </a:rPr>
              <a:t>Age-appropriate online safety sessions during the school day.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" y="3794760"/>
            <a:ext cx="434340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>
                <a:solidFill>
                  <a:srgbClr val="1F2626"/>
                </a:solidFill>
                <a:latin typeface="Aptos"/>
              </a:rPr>
              <a:t>Helping children think critically, make safe choices, speak up and know where to go for help.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36208" y="1874519"/>
            <a:ext cx="5212080" cy="3154680"/>
          </a:xfrm>
          <a:prstGeom prst="roundRect">
            <a:avLst/>
          </a:prstGeom>
          <a:solidFill>
            <a:srgbClr val="E5EEE8"/>
          </a:solidFill>
          <a:ln>
            <a:solidFill>
              <a:srgbClr val="BECD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556248" y="2148840"/>
            <a:ext cx="246888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>
                <a:solidFill>
                  <a:srgbClr val="196E4B"/>
                </a:solidFill>
                <a:latin typeface="Aptos"/>
              </a:rPr>
              <a:t>PARENTS &amp; CARERS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56248" y="2487168"/>
            <a:ext cx="43891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500" b="1">
                <a:solidFill>
                  <a:srgbClr val="1F2626"/>
                </a:solidFill>
                <a:latin typeface="Aptos"/>
              </a:rPr>
              <a:t>8:00–9:30pm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56248" y="3035808"/>
            <a:ext cx="43434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F2626"/>
                </a:solidFill>
                <a:latin typeface="Aptos"/>
              </a:rPr>
              <a:t>Online parent session — join from home.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56248" y="3657600"/>
            <a:ext cx="434340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>
                <a:solidFill>
                  <a:srgbClr val="5B6161"/>
                </a:solidFill>
                <a:latin typeface="Aptos"/>
              </a:rPr>
              <a:t>Practical advice on apps, online behaviour, boundaries and supporting children safely at home.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" y="5349240"/>
            <a:ext cx="1014984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196E4B"/>
                </a:solidFill>
                <a:latin typeface="Aptos"/>
              </a:rPr>
              <a:t>Please put the date in your diary — joining information will follow.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81360" y="6272784"/>
            <a:ext cx="50292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585F65"/>
                </a:solidFill>
                <a:latin typeface="Aptos"/>
              </a:rPr>
              <a:t>5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8E32C9-D333-62D8-AC1F-DB23E6B0CB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5A3C2C9D-F1C6-90E8-8867-0FFE43ADCDE1}"/>
              </a:ext>
            </a:extLst>
          </p:cNvPr>
          <p:cNvSpPr txBox="1"/>
          <p:nvPr/>
        </p:nvSpPr>
        <p:spPr>
          <a:xfrm>
            <a:off x="10881360" y="6272784"/>
            <a:ext cx="50292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585F65"/>
                </a:solidFill>
                <a:latin typeface="Aptos"/>
              </a:rPr>
              <a:t>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7F220FF-CABA-7BAD-8FE6-B1886A92AD3F}"/>
              </a:ext>
            </a:extLst>
          </p:cNvPr>
          <p:cNvSpPr txBox="1"/>
          <p:nvPr/>
        </p:nvSpPr>
        <p:spPr>
          <a:xfrm>
            <a:off x="3385459" y="0"/>
            <a:ext cx="8948056" cy="6986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 rtl="0">
              <a:buNone/>
            </a:pPr>
            <a:r>
              <a:rPr lang="en-GB" sz="1600" b="1" i="0" dirty="0">
                <a:solidFill>
                  <a:schemeClr val="tx1"/>
                </a:solidFill>
                <a:effectLst/>
                <a:latin typeface="+mn-lt"/>
              </a:rPr>
              <a:t>September</a:t>
            </a:r>
            <a:endParaRPr lang="en-GB" sz="1600" b="0" i="0" dirty="0">
              <a:solidFill>
                <a:schemeClr val="tx1"/>
              </a:solidFill>
              <a:effectLst/>
              <a:latin typeface="+mn-lt"/>
            </a:endParaRPr>
          </a:p>
          <a:p>
            <a:pPr marL="0" marR="0" indent="0" algn="l" rtl="0">
              <a:buNone/>
            </a:pPr>
            <a:r>
              <a:rPr lang="en-GB" sz="1600" b="0" i="0" dirty="0">
                <a:solidFill>
                  <a:schemeClr val="tx1"/>
                </a:solidFill>
                <a:effectLst/>
                <a:latin typeface="+mn-lt"/>
              </a:rPr>
              <a:t>22nd - Welcome meeting/Bedtime stories</a:t>
            </a:r>
            <a:r>
              <a:rPr lang="en-GB" sz="1600" b="1" i="0" dirty="0">
                <a:solidFill>
                  <a:schemeClr val="tx1"/>
                </a:solidFill>
                <a:effectLst/>
                <a:latin typeface="+mn-lt"/>
              </a:rPr>
              <a:t> 5-6pm. Parent/carer session with pupils</a:t>
            </a:r>
            <a:endParaRPr lang="en-GB" sz="1600" b="0" i="0" dirty="0">
              <a:solidFill>
                <a:schemeClr val="tx1"/>
              </a:solidFill>
              <a:effectLst/>
              <a:latin typeface="+mn-lt"/>
            </a:endParaRPr>
          </a:p>
          <a:p>
            <a:pPr marL="0" marR="0" indent="0" algn="l" rtl="0">
              <a:buNone/>
            </a:pPr>
            <a:r>
              <a:rPr lang="en-GB" sz="1600" b="0" i="0" dirty="0">
                <a:solidFill>
                  <a:schemeClr val="tx1"/>
                </a:solidFill>
                <a:effectLst/>
                <a:latin typeface="+mn-lt"/>
              </a:rPr>
              <a:t>24th - JFAN Open evening for year 6 pupils to look round the school (contact JFAN for more details)</a:t>
            </a:r>
          </a:p>
          <a:p>
            <a:pPr marL="0" marR="0" indent="0" algn="l" rtl="0">
              <a:buNone/>
            </a:pPr>
            <a:r>
              <a:rPr lang="en-GB" sz="1600" b="0" i="0" dirty="0">
                <a:solidFill>
                  <a:schemeClr val="tx1"/>
                </a:solidFill>
                <a:effectLst/>
                <a:latin typeface="+mn-lt"/>
              </a:rPr>
              <a:t>24th - 2 Johns Internet Safety sessions in school for KS2 Children. </a:t>
            </a:r>
            <a:r>
              <a:rPr lang="en-GB" sz="1600" b="1" i="0" dirty="0">
                <a:solidFill>
                  <a:schemeClr val="tx1"/>
                </a:solidFill>
                <a:effectLst/>
                <a:latin typeface="+mn-lt"/>
              </a:rPr>
              <a:t>Parent Event 20:00-21:30pm (virtual)</a:t>
            </a:r>
            <a:endParaRPr lang="en-GB" sz="1600" b="0" i="0" dirty="0">
              <a:solidFill>
                <a:schemeClr val="tx1"/>
              </a:solidFill>
              <a:effectLst/>
              <a:latin typeface="+mn-lt"/>
            </a:endParaRPr>
          </a:p>
          <a:p>
            <a:pPr marL="0" marR="0" indent="0" algn="l" rtl="0">
              <a:buNone/>
            </a:pPr>
            <a:r>
              <a:rPr lang="en-GB" sz="1600" b="0" i="0" dirty="0">
                <a:solidFill>
                  <a:schemeClr val="tx1"/>
                </a:solidFill>
                <a:effectLst/>
                <a:latin typeface="+mn-lt"/>
              </a:rPr>
              <a:t>29th - Phonics Cafe - </a:t>
            </a:r>
            <a:r>
              <a:rPr lang="en-GB" sz="1600" b="1" i="0" dirty="0">
                <a:solidFill>
                  <a:schemeClr val="tx1"/>
                </a:solidFill>
                <a:effectLst/>
                <a:latin typeface="+mn-lt"/>
              </a:rPr>
              <a:t>2.30pm</a:t>
            </a:r>
            <a:r>
              <a:rPr lang="en-GB" sz="1600" b="0" i="0" dirty="0">
                <a:solidFill>
                  <a:schemeClr val="tx1"/>
                </a:solidFill>
                <a:effectLst/>
                <a:latin typeface="+mn-lt"/>
              </a:rPr>
              <a:t> with Mrs Harriss: </a:t>
            </a:r>
            <a:r>
              <a:rPr lang="en-GB" sz="1600" b="1" i="0" dirty="0">
                <a:solidFill>
                  <a:schemeClr val="tx1"/>
                </a:solidFill>
                <a:effectLst/>
                <a:latin typeface="+mn-lt"/>
              </a:rPr>
              <a:t>parent/carer session for Oak Class and anyone else who is interested</a:t>
            </a:r>
            <a:br>
              <a:rPr lang="en-GB" sz="1600" b="0" i="0" dirty="0">
                <a:solidFill>
                  <a:schemeClr val="tx1"/>
                </a:solidFill>
                <a:effectLst/>
                <a:latin typeface="+mn-lt"/>
              </a:rPr>
            </a:br>
            <a:endParaRPr lang="en-GB" sz="1600" b="0" i="0" dirty="0">
              <a:solidFill>
                <a:schemeClr val="tx1"/>
              </a:solidFill>
              <a:effectLst/>
              <a:latin typeface="+mn-lt"/>
            </a:endParaRPr>
          </a:p>
          <a:p>
            <a:pPr marL="0" marR="0" indent="0" algn="l" rtl="0">
              <a:buNone/>
            </a:pPr>
            <a:endParaRPr lang="en-GB" sz="1600" b="0" i="0" dirty="0">
              <a:solidFill>
                <a:schemeClr val="tx1"/>
              </a:solidFill>
              <a:effectLst/>
              <a:latin typeface="+mn-lt"/>
            </a:endParaRPr>
          </a:p>
          <a:p>
            <a:pPr marL="0" marR="0" indent="0" algn="l" rtl="0">
              <a:buNone/>
            </a:pPr>
            <a:r>
              <a:rPr lang="en-GB" sz="1600" b="1" i="0" dirty="0">
                <a:solidFill>
                  <a:schemeClr val="tx1"/>
                </a:solidFill>
                <a:effectLst/>
                <a:latin typeface="+mn-lt"/>
              </a:rPr>
              <a:t>October</a:t>
            </a:r>
            <a:endParaRPr lang="en-GB" sz="1600" b="0" i="0" dirty="0">
              <a:solidFill>
                <a:schemeClr val="tx1"/>
              </a:solidFill>
              <a:effectLst/>
              <a:latin typeface="+mn-lt"/>
            </a:endParaRPr>
          </a:p>
          <a:p>
            <a:pPr marL="0" marR="0" indent="0" algn="l" rtl="0">
              <a:buNone/>
            </a:pPr>
            <a:r>
              <a:rPr lang="en-GB" sz="1600" b="0" i="0" dirty="0">
                <a:solidFill>
                  <a:schemeClr val="tx1"/>
                </a:solidFill>
                <a:effectLst/>
                <a:latin typeface="+mn-lt"/>
              </a:rPr>
              <a:t>1st - Themed lunch - Space day (order via School Grid)</a:t>
            </a:r>
          </a:p>
          <a:p>
            <a:pPr marL="0" marR="0" indent="0" algn="l" rtl="0">
              <a:buNone/>
            </a:pPr>
            <a:r>
              <a:rPr lang="en-GB" sz="1600" b="0" i="0" dirty="0">
                <a:solidFill>
                  <a:schemeClr val="tx1"/>
                </a:solidFill>
                <a:effectLst/>
                <a:latin typeface="+mn-lt"/>
              </a:rPr>
              <a:t>7th - SEND Cafe -</a:t>
            </a:r>
            <a:r>
              <a:rPr lang="en-GB" sz="1600" b="1" i="0" dirty="0">
                <a:solidFill>
                  <a:schemeClr val="tx1"/>
                </a:solidFill>
                <a:effectLst/>
                <a:latin typeface="+mn-lt"/>
              </a:rPr>
              <a:t> 9am </a:t>
            </a:r>
            <a:r>
              <a:rPr lang="en-GB" sz="1600" b="0" i="0" dirty="0">
                <a:solidFill>
                  <a:schemeClr val="tx1"/>
                </a:solidFill>
                <a:effectLst/>
                <a:latin typeface="+mn-lt"/>
              </a:rPr>
              <a:t>with Mr Barnes </a:t>
            </a:r>
            <a:r>
              <a:rPr lang="en-GB" sz="1600" b="1" i="0" dirty="0">
                <a:solidFill>
                  <a:schemeClr val="tx1"/>
                </a:solidFill>
                <a:effectLst/>
                <a:latin typeface="+mn-lt"/>
              </a:rPr>
              <a:t>parent/carer session</a:t>
            </a:r>
            <a:endParaRPr lang="en-GB" sz="1600" b="0" i="0" dirty="0">
              <a:solidFill>
                <a:schemeClr val="tx1"/>
              </a:solidFill>
              <a:effectLst/>
              <a:latin typeface="+mn-lt"/>
            </a:endParaRPr>
          </a:p>
          <a:p>
            <a:pPr marL="0" marR="0" indent="0" algn="l" rtl="0">
              <a:buNone/>
            </a:pPr>
            <a:r>
              <a:rPr lang="en-GB" sz="1600" b="0" i="0" dirty="0">
                <a:solidFill>
                  <a:schemeClr val="tx1"/>
                </a:solidFill>
                <a:effectLst/>
                <a:latin typeface="+mn-lt"/>
              </a:rPr>
              <a:t>16th - Wimbish Walk, this years dressing up theme is animals</a:t>
            </a:r>
          </a:p>
          <a:p>
            <a:pPr marL="0" marR="0" indent="0" algn="l" rtl="0">
              <a:buNone/>
            </a:pPr>
            <a:r>
              <a:rPr lang="en-GB" sz="1600" b="0" i="0" dirty="0">
                <a:solidFill>
                  <a:schemeClr val="tx1"/>
                </a:solidFill>
                <a:effectLst/>
                <a:latin typeface="+mn-lt"/>
              </a:rPr>
              <a:t>21st - Flu vaccinations (nasal spray)</a:t>
            </a:r>
          </a:p>
          <a:p>
            <a:pPr marL="0" marR="0" indent="0" algn="l" rtl="0">
              <a:buNone/>
            </a:pPr>
            <a:r>
              <a:rPr lang="en-GB" sz="1600" b="0" i="0" dirty="0">
                <a:solidFill>
                  <a:schemeClr val="tx1"/>
                </a:solidFill>
                <a:effectLst/>
                <a:latin typeface="+mn-lt"/>
              </a:rPr>
              <a:t>22nd - Parents evening</a:t>
            </a:r>
          </a:p>
          <a:p>
            <a:pPr marL="0" marR="0" indent="0" algn="l" rtl="0">
              <a:buNone/>
            </a:pPr>
            <a:r>
              <a:rPr lang="en-GB" sz="1600" b="0" i="0" dirty="0">
                <a:solidFill>
                  <a:schemeClr val="tx1"/>
                </a:solidFill>
                <a:effectLst/>
                <a:latin typeface="+mn-lt"/>
              </a:rPr>
              <a:t>26th - 30th -</a:t>
            </a:r>
            <a:r>
              <a:rPr lang="en-GB" sz="1600" b="1" i="0" dirty="0">
                <a:solidFill>
                  <a:schemeClr val="tx1"/>
                </a:solidFill>
                <a:effectLst/>
                <a:latin typeface="+mn-lt"/>
              </a:rPr>
              <a:t> Half Term week</a:t>
            </a:r>
            <a:endParaRPr lang="en-GB" sz="1600" b="0" i="0" dirty="0">
              <a:solidFill>
                <a:schemeClr val="tx1"/>
              </a:solidFill>
              <a:effectLst/>
              <a:latin typeface="+mn-lt"/>
            </a:endParaRPr>
          </a:p>
          <a:p>
            <a:pPr marL="0" marR="0" indent="0" algn="l" rtl="0">
              <a:buNone/>
            </a:pPr>
            <a:r>
              <a:rPr lang="en-GB" sz="1600" b="0" i="0" dirty="0">
                <a:solidFill>
                  <a:schemeClr val="tx1"/>
                </a:solidFill>
                <a:effectLst/>
                <a:latin typeface="+mn-lt"/>
              </a:rPr>
              <a:t>31st - Deadline for secondary school applications - </a:t>
            </a:r>
            <a:r>
              <a:rPr lang="en-GB" sz="1600" b="1" i="0" dirty="0">
                <a:solidFill>
                  <a:schemeClr val="tx1"/>
                </a:solidFill>
                <a:effectLst/>
                <a:latin typeface="+mn-lt"/>
              </a:rPr>
              <a:t>current year 6 pupils</a:t>
            </a:r>
            <a:br>
              <a:rPr lang="en-GB" sz="1600" b="0" i="0" dirty="0">
                <a:solidFill>
                  <a:schemeClr val="tx1"/>
                </a:solidFill>
                <a:effectLst/>
                <a:latin typeface="+mn-lt"/>
              </a:rPr>
            </a:br>
            <a:endParaRPr lang="en-GB" sz="1600" b="0" i="0" dirty="0">
              <a:solidFill>
                <a:schemeClr val="tx1"/>
              </a:solidFill>
              <a:effectLst/>
              <a:latin typeface="+mn-lt"/>
            </a:endParaRPr>
          </a:p>
          <a:p>
            <a:pPr marL="0" marR="0" indent="0" algn="l" rtl="0">
              <a:buNone/>
            </a:pPr>
            <a:r>
              <a:rPr lang="en-GB" sz="1600" b="1" i="0" dirty="0">
                <a:solidFill>
                  <a:schemeClr val="tx1"/>
                </a:solidFill>
                <a:effectLst/>
                <a:latin typeface="+mn-lt"/>
              </a:rPr>
              <a:t>November</a:t>
            </a:r>
            <a:endParaRPr lang="en-GB" sz="1600" b="0" i="0" dirty="0">
              <a:solidFill>
                <a:schemeClr val="tx1"/>
              </a:solidFill>
              <a:effectLst/>
              <a:latin typeface="+mn-lt"/>
            </a:endParaRPr>
          </a:p>
          <a:p>
            <a:pPr marL="0" marR="0" indent="0" algn="l" rtl="0">
              <a:buNone/>
            </a:pPr>
            <a:r>
              <a:rPr lang="en-GB" sz="1600" b="0" i="0" dirty="0">
                <a:solidFill>
                  <a:schemeClr val="tx1"/>
                </a:solidFill>
                <a:effectLst/>
                <a:latin typeface="+mn-lt"/>
              </a:rPr>
              <a:t>2nd - Inset Day- no pupils</a:t>
            </a:r>
          </a:p>
          <a:p>
            <a:pPr marL="0" marR="0" indent="0" algn="l" rtl="0">
              <a:buNone/>
            </a:pPr>
            <a:r>
              <a:rPr lang="en-GB" sz="1600" b="0" i="0" dirty="0">
                <a:solidFill>
                  <a:schemeClr val="tx1"/>
                </a:solidFill>
                <a:effectLst/>
                <a:latin typeface="+mn-lt"/>
              </a:rPr>
              <a:t>11th - Remembrance Day- details to follow</a:t>
            </a:r>
          </a:p>
          <a:p>
            <a:pPr marL="0" marR="0" indent="0" algn="l" rtl="0">
              <a:buNone/>
            </a:pPr>
            <a:r>
              <a:rPr lang="en-GB" sz="1600" b="0" i="0" dirty="0">
                <a:solidFill>
                  <a:schemeClr val="tx1"/>
                </a:solidFill>
                <a:effectLst/>
                <a:latin typeface="+mn-lt"/>
              </a:rPr>
              <a:t>12th - School photos (individual, class and sibling)</a:t>
            </a:r>
          </a:p>
          <a:p>
            <a:pPr marL="0" marR="0" indent="0" algn="l" rtl="0">
              <a:buNone/>
            </a:pPr>
            <a:r>
              <a:rPr lang="en-GB" sz="1600" b="0" i="0" dirty="0">
                <a:solidFill>
                  <a:schemeClr val="tx1"/>
                </a:solidFill>
                <a:effectLst/>
                <a:latin typeface="+mn-lt"/>
              </a:rPr>
              <a:t>20th-Learning Together: Reading </a:t>
            </a:r>
            <a:r>
              <a:rPr lang="en-GB" sz="1600" b="1" i="0" dirty="0">
                <a:solidFill>
                  <a:schemeClr val="tx1"/>
                </a:solidFill>
                <a:effectLst/>
                <a:latin typeface="+mn-lt"/>
              </a:rPr>
              <a:t>2-3pm </a:t>
            </a:r>
            <a:r>
              <a:rPr lang="en-GB" sz="1600" b="0" i="0" dirty="0">
                <a:solidFill>
                  <a:schemeClr val="tx1"/>
                </a:solidFill>
                <a:effectLst/>
                <a:latin typeface="+mn-lt"/>
              </a:rPr>
              <a:t>Mrs Butcher. </a:t>
            </a:r>
            <a:r>
              <a:rPr lang="en-GB" sz="1600" b="1" i="0" dirty="0">
                <a:solidFill>
                  <a:schemeClr val="tx1"/>
                </a:solidFill>
                <a:effectLst/>
                <a:latin typeface="+mn-lt"/>
              </a:rPr>
              <a:t>Parent/carer session with pupils</a:t>
            </a:r>
            <a:endParaRPr lang="en-GB" sz="1600" b="0" i="0" dirty="0">
              <a:solidFill>
                <a:schemeClr val="tx1"/>
              </a:solidFill>
              <a:effectLst/>
              <a:latin typeface="+mn-lt"/>
            </a:endParaRPr>
          </a:p>
          <a:p>
            <a:pPr marL="0" marR="0" indent="0" algn="l" rtl="0">
              <a:buNone/>
            </a:pPr>
            <a:r>
              <a:rPr lang="en-GB" sz="1600" b="0" i="0" dirty="0">
                <a:solidFill>
                  <a:schemeClr val="tx1"/>
                </a:solidFill>
                <a:effectLst/>
                <a:latin typeface="+mn-lt"/>
              </a:rPr>
              <a:t>27th - Inset Day-no pupils </a:t>
            </a:r>
            <a:br>
              <a:rPr lang="en-GB" sz="1600" b="0" i="0" dirty="0">
                <a:solidFill>
                  <a:schemeClr val="tx1"/>
                </a:solidFill>
                <a:effectLst/>
                <a:latin typeface="+mn-lt"/>
              </a:rPr>
            </a:br>
            <a:endParaRPr lang="en-GB" sz="1600" b="0" i="0" dirty="0">
              <a:solidFill>
                <a:schemeClr val="tx1"/>
              </a:solidFill>
              <a:effectLst/>
              <a:latin typeface="+mn-lt"/>
            </a:endParaRPr>
          </a:p>
          <a:p>
            <a:pPr marL="0" marR="0" indent="0" algn="l" rtl="0">
              <a:buNone/>
            </a:pPr>
            <a:r>
              <a:rPr lang="en-GB" sz="1600" b="1" i="0" dirty="0">
                <a:solidFill>
                  <a:schemeClr val="tx1"/>
                </a:solidFill>
                <a:effectLst/>
                <a:latin typeface="+mn-lt"/>
              </a:rPr>
              <a:t>December</a:t>
            </a:r>
            <a:endParaRPr lang="en-GB" sz="1600" b="0" i="0" dirty="0">
              <a:solidFill>
                <a:schemeClr val="tx1"/>
              </a:solidFill>
              <a:effectLst/>
              <a:latin typeface="+mn-lt"/>
            </a:endParaRPr>
          </a:p>
          <a:p>
            <a:pPr marL="0" marR="0" indent="0" algn="l" rtl="0">
              <a:buNone/>
            </a:pPr>
            <a:r>
              <a:rPr lang="en-GB" sz="1600" b="0" i="0" dirty="0">
                <a:solidFill>
                  <a:schemeClr val="tx1"/>
                </a:solidFill>
                <a:effectLst/>
                <a:latin typeface="+mn-lt"/>
              </a:rPr>
              <a:t>11th - KS1 Production </a:t>
            </a:r>
            <a:r>
              <a:rPr lang="en-GB" sz="1600" b="1" i="0" dirty="0">
                <a:solidFill>
                  <a:schemeClr val="tx1"/>
                </a:solidFill>
                <a:effectLst/>
                <a:latin typeface="+mn-lt"/>
              </a:rPr>
              <a:t>2pm</a:t>
            </a:r>
            <a:endParaRPr lang="en-GB" sz="1600" b="0" i="0" dirty="0">
              <a:solidFill>
                <a:schemeClr val="tx1"/>
              </a:solidFill>
              <a:effectLst/>
              <a:latin typeface="+mn-lt"/>
            </a:endParaRPr>
          </a:p>
          <a:p>
            <a:pPr marL="0" marR="0" indent="0" algn="l" rtl="0">
              <a:buNone/>
            </a:pPr>
            <a:r>
              <a:rPr lang="en-GB" sz="1600" b="0" i="0" dirty="0">
                <a:solidFill>
                  <a:schemeClr val="tx1"/>
                </a:solidFill>
                <a:effectLst/>
                <a:latin typeface="+mn-lt"/>
              </a:rPr>
              <a:t>21st Dec - 1st January, End of term break</a:t>
            </a:r>
            <a:endParaRPr lang="en-GB" sz="1100" b="0" i="0" dirty="0">
              <a:solidFill>
                <a:srgbClr val="212121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24231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5D4B1-9876-C8F8-97F5-3A7563A8F1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6320" y="2086429"/>
            <a:ext cx="10119360" cy="2387600"/>
          </a:xfrm>
        </p:spPr>
        <p:txBody>
          <a:bodyPr>
            <a:normAutofit fontScale="90000"/>
          </a:bodyPr>
          <a:lstStyle/>
          <a:p>
            <a:br>
              <a:rPr lang="en-GB" dirty="0"/>
            </a:br>
            <a:br>
              <a:rPr lang="en-GB" dirty="0"/>
            </a:br>
            <a:r>
              <a:rPr lang="en-GB" sz="4000" dirty="0"/>
              <a:t>Please collect your child/children from their classroom:</a:t>
            </a:r>
            <a:br>
              <a:rPr lang="en-GB" sz="4000" dirty="0"/>
            </a:br>
            <a:r>
              <a:rPr lang="en-GB" sz="4000" b="1" dirty="0"/>
              <a:t>Infants in Oak</a:t>
            </a:r>
            <a:br>
              <a:rPr lang="en-GB" sz="4000" b="1" dirty="0"/>
            </a:br>
            <a:r>
              <a:rPr lang="en-GB" sz="4000" b="1" dirty="0"/>
              <a:t>Y2/3 in Willow</a:t>
            </a:r>
            <a:br>
              <a:rPr lang="en-GB" sz="4000" b="1" dirty="0"/>
            </a:br>
            <a:r>
              <a:rPr lang="en-GB" sz="4000" b="1" dirty="0"/>
              <a:t>Y4/5/6 in Birch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49971A-0B2E-6021-5A6A-A202ABB493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51515"/>
            <a:ext cx="9144000" cy="1828800"/>
          </a:xfrm>
        </p:spPr>
        <p:txBody>
          <a:bodyPr>
            <a:normAutofit/>
          </a:bodyPr>
          <a:lstStyle/>
          <a:p>
            <a:endParaRPr lang="en-GB" sz="4800"/>
          </a:p>
          <a:p>
            <a:r>
              <a:rPr lang="en-GB" sz="4800"/>
              <a:t>Thank you for coming</a:t>
            </a:r>
          </a:p>
        </p:txBody>
      </p:sp>
    </p:spTree>
    <p:extLst>
      <p:ext uri="{BB962C8B-B14F-4D97-AF65-F5344CB8AC3E}">
        <p14:creationId xmlns:p14="http://schemas.microsoft.com/office/powerpoint/2010/main" val="27414884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6e6a2ee-f3df-489f-b4b8-e126df19d7b0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AD7215160EAF44A8AC2568C58B73537" ma:contentTypeVersion="17" ma:contentTypeDescription="Create a new document." ma:contentTypeScope="" ma:versionID="8732fa2008ccb69b84c47b77945a61a1">
  <xsd:schema xmlns:xsd="http://www.w3.org/2001/XMLSchema" xmlns:xs="http://www.w3.org/2001/XMLSchema" xmlns:p="http://schemas.microsoft.com/office/2006/metadata/properties" xmlns:ns2="16e6a2ee-f3df-489f-b4b8-e126df19d7b0" xmlns:ns3="c8fad02d-1e35-40ca-82d6-67b29748fc7c" targetNamespace="http://schemas.microsoft.com/office/2006/metadata/properties" ma:root="true" ma:fieldsID="5d799771de79322a0858c289ed78f00e" ns2:_="" ns3:_="">
    <xsd:import namespace="16e6a2ee-f3df-489f-b4b8-e126df19d7b0"/>
    <xsd:import namespace="c8fad02d-1e35-40ca-82d6-67b29748fc7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lcf76f155ced4ddcb4097134ff3c332f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e6a2ee-f3df-489f-b4b8-e126df19d7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e1be7bfe-32ee-4e76-a370-101bf82a255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fad02d-1e35-40ca-82d6-67b29748fc7c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E403238-1C95-4A7F-BFF3-2880720D9344}">
  <ds:schemaRefs>
    <ds:schemaRef ds:uri="16e6a2ee-f3df-489f-b4b8-e126df19d7b0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F70B4063-6708-4F55-A397-85C08C7A3A6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3C384C8-80DF-4470-96DF-E0E5AB223075}">
  <ds:schemaRefs>
    <ds:schemaRef ds:uri="16e6a2ee-f3df-489f-b4b8-e126df19d7b0"/>
    <ds:schemaRef ds:uri="c8fad02d-1e35-40ca-82d6-67b29748fc7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181</TotalTime>
  <Words>626</Words>
  <Application>Microsoft Office PowerPoint</Application>
  <PresentationFormat>Widescreen</PresentationFormat>
  <Paragraphs>77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Aptos</vt:lpstr>
      <vt:lpstr>Aptos Display</vt:lpstr>
      <vt:lpstr>Arial</vt:lpstr>
      <vt:lpstr>Calibri</vt:lpstr>
      <vt:lpstr>Office Theme</vt:lpstr>
      <vt:lpstr>Welcome Meeting</vt:lpstr>
      <vt:lpstr>PowerPoint Presentation</vt:lpstr>
      <vt:lpstr>The Plan</vt:lpstr>
      <vt:lpstr>           Priorities for this academic year</vt:lpstr>
      <vt:lpstr>PowerPoint Presentation</vt:lpstr>
      <vt:lpstr>What do we want for the children in our schools?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Upcoming Events</vt:lpstr>
      <vt:lpstr>PowerPoint Presentation</vt:lpstr>
      <vt:lpstr>PowerPoint Presentation</vt:lpstr>
      <vt:lpstr>  Please collect your child/children from their classroom: Infants in Oak Y2/3 in Willow Y4/5/6 in Birch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Sam Barnes</dc:creator>
  <cp:lastModifiedBy>White, Miss G</cp:lastModifiedBy>
  <cp:revision>2</cp:revision>
  <dcterms:created xsi:type="dcterms:W3CDTF">2026-09-10T12:38:03Z</dcterms:created>
  <dcterms:modified xsi:type="dcterms:W3CDTF">2026-09-28T11:53:56Z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0x010100FAD7215160EAF44A8AC2568C58B73537</vt:lpwstr>
  </property>
  <property fmtid="{D5CDD505-2E9C-101B-9397-08002B2CF9AE}" pid="3" name="MediaServiceImageTags">
    <vt:lpwstr/>
  </property>
</Properties>
</file>