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1"/>
  </p:notesMasterIdLst>
  <p:sldIdLst>
    <p:sldId id="256" r:id="rId5"/>
    <p:sldId id="259" r:id="rId6"/>
    <p:sldId id="257" r:id="rId7"/>
    <p:sldId id="258" r:id="rId8"/>
    <p:sldId id="260" r:id="rId9"/>
    <p:sldId id="261" r:id="rId10"/>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1pPr>
    <a:lvl2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2pPr>
    <a:lvl3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3pPr>
    <a:lvl4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4pPr>
    <a:lvl5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5pPr>
    <a:lvl6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6pPr>
    <a:lvl7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7pPr>
    <a:lvl8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8pPr>
    <a:lvl9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562288-8DB7-44D7-8F6B-488B2CDE15A9}" v="4" dt="2025-06-18T13:39:19.391"/>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8" name="Shape 148"/>
          <p:cNvSpPr>
            <a:spLocks noGrp="1" noRot="1" noChangeAspect="1"/>
          </p:cNvSpPr>
          <p:nvPr>
            <p:ph type="sldImg"/>
          </p:nvPr>
        </p:nvSpPr>
        <p:spPr>
          <a:xfrm>
            <a:off x="1143000" y="685800"/>
            <a:ext cx="4572000" cy="3429000"/>
          </a:xfrm>
          <a:prstGeom prst="rect">
            <a:avLst/>
          </a:prstGeom>
        </p:spPr>
        <p:txBody>
          <a:bodyPr/>
          <a:lstStyle/>
          <a:p>
            <a:endParaRPr/>
          </a:p>
        </p:txBody>
      </p:sp>
      <p:sp>
        <p:nvSpPr>
          <p:cNvPr id="149" name="Shape 14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1" name="Author and Date"/>
          <p:cNvSpPr txBox="1">
            <a:spLocks noGrp="1"/>
          </p:cNvSpPr>
          <p:nvPr>
            <p:ph type="body" sz="quarter" idx="13"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12" name="Presentation Title"/>
          <p:cNvSpPr txBox="1">
            <a:spLocks noGrp="1"/>
          </p:cNvSpPr>
          <p:nvPr>
            <p:ph type="title" hasCustomPrompt="1"/>
          </p:nvPr>
        </p:nvSpPr>
        <p:spPr>
          <a:xfrm>
            <a:off x="1206496" y="2574991"/>
            <a:ext cx="21971004" cy="4648201"/>
          </a:xfrm>
          <a:prstGeom prst="rect">
            <a:avLst/>
          </a:prstGeom>
        </p:spPr>
        <p:txBody>
          <a:bodyPr anchor="b"/>
          <a:lstStyle>
            <a:lvl1pPr>
              <a:defRPr sz="11600" spc="-232"/>
            </a:lvl1pPr>
          </a:lstStyle>
          <a:p>
            <a:r>
              <a:t>Presentation Title</a:t>
            </a:r>
          </a:p>
        </p:txBody>
      </p:sp>
      <p:sp>
        <p:nvSpPr>
          <p:cNvPr id="13" name="Body Level One…"/>
          <p:cNvSpPr txBox="1">
            <a:spLocks noGrp="1"/>
          </p:cNvSpPr>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sz="5500" b="1"/>
            </a:lvl1pPr>
            <a:lvl2pPr marL="0" indent="0" defTabSz="825500">
              <a:lnSpc>
                <a:spcPct val="100000"/>
              </a:lnSpc>
              <a:spcBef>
                <a:spcPts val="0"/>
              </a:spcBef>
              <a:buSzTx/>
              <a:buNone/>
              <a:defRPr sz="5500" b="1"/>
            </a:lvl2pPr>
            <a:lvl3pPr marL="0" indent="0" defTabSz="825500">
              <a:lnSpc>
                <a:spcPct val="100000"/>
              </a:lnSpc>
              <a:spcBef>
                <a:spcPts val="0"/>
              </a:spcBef>
              <a:buSzTx/>
              <a:buNone/>
              <a:defRPr sz="5500" b="1"/>
            </a:lvl3pPr>
            <a:lvl4pPr marL="0" indent="0" defTabSz="825500">
              <a:lnSpc>
                <a:spcPct val="100000"/>
              </a:lnSpc>
              <a:spcBef>
                <a:spcPts val="0"/>
              </a:spcBef>
              <a:buSzTx/>
              <a:buNone/>
              <a:defRPr sz="5500" b="1"/>
            </a:lvl4pPr>
            <a:lvl5pPr marL="0" indent="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1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Statement">
    <p:spTree>
      <p:nvGrpSpPr>
        <p:cNvPr id="1" name=""/>
        <p:cNvGrpSpPr/>
        <p:nvPr/>
      </p:nvGrpSpPr>
      <p:grpSpPr>
        <a:xfrm>
          <a:off x="0" y="0"/>
          <a:ext cx="0" cy="0"/>
          <a:chOff x="0" y="0"/>
          <a:chExt cx="0" cy="0"/>
        </a:xfrm>
      </p:grpSpPr>
      <p:sp>
        <p:nvSpPr>
          <p:cNvPr id="98" name="Body Level One…"/>
          <p:cNvSpPr txBox="1">
            <a:spLocks noGrp="1"/>
          </p:cNvSpPr>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z="11600" spc="-232">
                <a:latin typeface="Helvetica Neue Medium"/>
                <a:ea typeface="Helvetica Neue Medium"/>
                <a:cs typeface="Helvetica Neue Medium"/>
                <a:sym typeface="Helvetica Neue Medium"/>
              </a:defRPr>
            </a:lvl1pPr>
            <a:lvl2pPr marL="0" indent="0" algn="ctr">
              <a:lnSpc>
                <a:spcPct val="80000"/>
              </a:lnSpc>
              <a:spcBef>
                <a:spcPts val="0"/>
              </a:spcBef>
              <a:buSzTx/>
              <a:buNone/>
              <a:defRPr sz="11600" spc="-232">
                <a:latin typeface="Helvetica Neue Medium"/>
                <a:ea typeface="Helvetica Neue Medium"/>
                <a:cs typeface="Helvetica Neue Medium"/>
                <a:sym typeface="Helvetica Neue Medium"/>
              </a:defRPr>
            </a:lvl2pPr>
            <a:lvl3pPr marL="0" indent="0" algn="ctr">
              <a:lnSpc>
                <a:spcPct val="80000"/>
              </a:lnSpc>
              <a:spcBef>
                <a:spcPts val="0"/>
              </a:spcBef>
              <a:buSzTx/>
              <a:buNone/>
              <a:defRPr sz="11600" spc="-232">
                <a:latin typeface="Helvetica Neue Medium"/>
                <a:ea typeface="Helvetica Neue Medium"/>
                <a:cs typeface="Helvetica Neue Medium"/>
                <a:sym typeface="Helvetica Neue Medium"/>
              </a:defRPr>
            </a:lvl3pPr>
            <a:lvl4pPr marL="0" indent="0" algn="ctr">
              <a:lnSpc>
                <a:spcPct val="80000"/>
              </a:lnSpc>
              <a:spcBef>
                <a:spcPts val="0"/>
              </a:spcBef>
              <a:buSzTx/>
              <a:buNone/>
              <a:defRPr sz="11600" spc="-232">
                <a:latin typeface="Helvetica Neue Medium"/>
                <a:ea typeface="Helvetica Neue Medium"/>
                <a:cs typeface="Helvetica Neue Medium"/>
                <a:sym typeface="Helvetica Neue Medium"/>
              </a:defRPr>
            </a:lvl4pPr>
            <a:lvl5pPr marL="0" indent="0" algn="ctr">
              <a:lnSpc>
                <a:spcPct val="80000"/>
              </a:lnSpc>
              <a:spcBef>
                <a:spcPts val="0"/>
              </a:spcBef>
              <a:buSzTx/>
              <a:buNone/>
              <a:defRPr sz="11600" spc="-232">
                <a:latin typeface="Helvetica Neue Medium"/>
                <a:ea typeface="Helvetica Neue Medium"/>
                <a:cs typeface="Helvetica Neue Medium"/>
                <a:sym typeface="Helvetica Neue Medium"/>
              </a:defRPr>
            </a:lvl5pPr>
          </a:lstStyle>
          <a:p>
            <a:r>
              <a:t>Statement</a:t>
            </a:r>
          </a:p>
          <a:p>
            <a:pPr lvl="1"/>
            <a:endParaRPr/>
          </a:p>
          <a:p>
            <a:pPr lvl="2"/>
            <a:endParaRPr/>
          </a:p>
          <a:p>
            <a:pPr lvl="3"/>
            <a:endParaRPr/>
          </a:p>
          <a:p>
            <a:pPr lvl="4"/>
            <a:endParaRPr/>
          </a:p>
        </p:txBody>
      </p:sp>
      <p:sp>
        <p:nvSpPr>
          <p:cNvPr id="9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ig Fact">
    <p:spTree>
      <p:nvGrpSpPr>
        <p:cNvPr id="1" name=""/>
        <p:cNvGrpSpPr/>
        <p:nvPr/>
      </p:nvGrpSpPr>
      <p:grpSpPr>
        <a:xfrm>
          <a:off x="0" y="0"/>
          <a:ext cx="0" cy="0"/>
          <a:chOff x="0" y="0"/>
          <a:chExt cx="0" cy="0"/>
        </a:xfrm>
      </p:grpSpPr>
      <p:sp>
        <p:nvSpPr>
          <p:cNvPr id="106" name="Body Level One…"/>
          <p:cNvSpPr txBox="1">
            <a:spLocks noGrp="1"/>
          </p:cNvSpPr>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sz="25000" b="1" spc="-250"/>
            </a:lvl1pPr>
            <a:lvl2pPr marL="0" indent="0" algn="ctr">
              <a:lnSpc>
                <a:spcPct val="80000"/>
              </a:lnSpc>
              <a:spcBef>
                <a:spcPts val="0"/>
              </a:spcBef>
              <a:buSzTx/>
              <a:buNone/>
              <a:defRPr sz="25000" b="1" spc="-250"/>
            </a:lvl2pPr>
            <a:lvl3pPr marL="0" indent="0" algn="ctr">
              <a:lnSpc>
                <a:spcPct val="80000"/>
              </a:lnSpc>
              <a:spcBef>
                <a:spcPts val="0"/>
              </a:spcBef>
              <a:buSzTx/>
              <a:buNone/>
              <a:defRPr sz="25000" b="1" spc="-250"/>
            </a:lvl3pPr>
            <a:lvl4pPr marL="0" indent="0" algn="ctr">
              <a:lnSpc>
                <a:spcPct val="80000"/>
              </a:lnSpc>
              <a:spcBef>
                <a:spcPts val="0"/>
              </a:spcBef>
              <a:buSzTx/>
              <a:buNone/>
              <a:defRPr sz="25000" b="1" spc="-250"/>
            </a:lvl4pPr>
            <a:lvl5pPr marL="0" indent="0" algn="ctr">
              <a:lnSpc>
                <a:spcPct val="80000"/>
              </a:lnSpc>
              <a:spcBef>
                <a:spcPts val="0"/>
              </a:spcBef>
              <a:buSzTx/>
              <a:buNone/>
              <a:defRPr sz="25000" b="1" spc="-250"/>
            </a:lvl5pPr>
          </a:lstStyle>
          <a:p>
            <a:r>
              <a:t>100%</a:t>
            </a:r>
          </a:p>
          <a:p>
            <a:pPr lvl="1"/>
            <a:endParaRPr/>
          </a:p>
          <a:p>
            <a:pPr lvl="2"/>
            <a:endParaRPr/>
          </a:p>
          <a:p>
            <a:pPr lvl="3"/>
            <a:endParaRPr/>
          </a:p>
          <a:p>
            <a:pPr lvl="4"/>
            <a:endParaRPr/>
          </a:p>
        </p:txBody>
      </p:sp>
      <p:sp>
        <p:nvSpPr>
          <p:cNvPr id="107" name="Fact information"/>
          <p:cNvSpPr txBox="1">
            <a:spLocks noGrp="1"/>
          </p:cNvSpPr>
          <p:nvPr>
            <p:ph type="body" sz="quarter" idx="13"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sz="5500" b="1"/>
            </a:lvl1pPr>
          </a:lstStyle>
          <a:p>
            <a:r>
              <a:t>Fact information</a:t>
            </a:r>
          </a:p>
        </p:txBody>
      </p:sp>
      <p:sp>
        <p:nvSpPr>
          <p:cNvPr id="10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115" name="Attribution"/>
          <p:cNvSpPr txBox="1">
            <a:spLocks noGrp="1"/>
          </p:cNvSpPr>
          <p:nvPr>
            <p:ph type="body" sz="quarter" idx="13"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Attribution</a:t>
            </a:r>
          </a:p>
        </p:txBody>
      </p:sp>
      <p:sp>
        <p:nvSpPr>
          <p:cNvPr id="116" name="Body Level One…"/>
          <p:cNvSpPr txBox="1">
            <a:spLocks noGrp="1"/>
          </p:cNvSpPr>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z="8500" spc="-170">
                <a:latin typeface="Helvetica Neue Medium"/>
                <a:ea typeface="Helvetica Neue Medium"/>
                <a:cs typeface="Helvetica Neue Medium"/>
                <a:sym typeface="Helvetica Neue Medium"/>
              </a:defRPr>
            </a:lvl1pPr>
            <a:lvl2pPr marL="638923" indent="-469900">
              <a:spcBef>
                <a:spcPts val="0"/>
              </a:spcBef>
              <a:buSzTx/>
              <a:buNone/>
              <a:defRPr sz="8500" spc="-170">
                <a:latin typeface="Helvetica Neue Medium"/>
                <a:ea typeface="Helvetica Neue Medium"/>
                <a:cs typeface="Helvetica Neue Medium"/>
                <a:sym typeface="Helvetica Neue Medium"/>
              </a:defRPr>
            </a:lvl2pPr>
            <a:lvl3pPr marL="638923" indent="-469900">
              <a:spcBef>
                <a:spcPts val="0"/>
              </a:spcBef>
              <a:buSzTx/>
              <a:buNone/>
              <a:defRPr sz="8500" spc="-170">
                <a:latin typeface="Helvetica Neue Medium"/>
                <a:ea typeface="Helvetica Neue Medium"/>
                <a:cs typeface="Helvetica Neue Medium"/>
                <a:sym typeface="Helvetica Neue Medium"/>
              </a:defRPr>
            </a:lvl3pPr>
            <a:lvl4pPr marL="638923" indent="-469900">
              <a:spcBef>
                <a:spcPts val="0"/>
              </a:spcBef>
              <a:buSzTx/>
              <a:buNone/>
              <a:defRPr sz="8500" spc="-170">
                <a:latin typeface="Helvetica Neue Medium"/>
                <a:ea typeface="Helvetica Neue Medium"/>
                <a:cs typeface="Helvetica Neue Medium"/>
                <a:sym typeface="Helvetica Neue Medium"/>
              </a:defRPr>
            </a:lvl4pPr>
            <a:lvl5pPr marL="638923" indent="-469900">
              <a:spcBef>
                <a:spcPts val="0"/>
              </a:spcBef>
              <a:buSzTx/>
              <a:buNone/>
              <a:defRPr sz="8500" spc="-170">
                <a:latin typeface="Helvetica Neue Medium"/>
                <a:ea typeface="Helvetica Neue Medium"/>
                <a:cs typeface="Helvetica Neue Medium"/>
                <a:sym typeface="Helvetica Neue Medium"/>
              </a:defRPr>
            </a:lvl5pPr>
          </a:lstStyle>
          <a:p>
            <a:r>
              <a:t>“Notable Quote”</a:t>
            </a:r>
          </a:p>
          <a:p>
            <a:pPr lvl="1"/>
            <a:endParaRPr/>
          </a:p>
          <a:p>
            <a:pPr lvl="2"/>
            <a:endParaRPr/>
          </a:p>
          <a:p>
            <a:pPr lvl="3"/>
            <a:endParaRPr/>
          </a:p>
          <a:p>
            <a:pPr lvl="4"/>
            <a:endParaRPr/>
          </a:p>
        </p:txBody>
      </p:sp>
      <p:sp>
        <p:nvSpPr>
          <p:cNvPr id="1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124" name="Image"/>
          <p:cNvSpPr>
            <a:spLocks noGrp="1"/>
          </p:cNvSpPr>
          <p:nvPr>
            <p:ph type="pic" sz="quarter" idx="13"/>
          </p:nvPr>
        </p:nvSpPr>
        <p:spPr>
          <a:xfrm>
            <a:off x="15760700" y="1016000"/>
            <a:ext cx="7439099" cy="5949678"/>
          </a:xfrm>
          <a:prstGeom prst="rect">
            <a:avLst/>
          </a:prstGeom>
        </p:spPr>
        <p:txBody>
          <a:bodyPr lIns="91439" tIns="45719" rIns="91439" bIns="45719">
            <a:noAutofit/>
          </a:bodyPr>
          <a:lstStyle/>
          <a:p>
            <a:endParaRPr/>
          </a:p>
        </p:txBody>
      </p:sp>
      <p:sp>
        <p:nvSpPr>
          <p:cNvPr id="125" name="Image"/>
          <p:cNvSpPr>
            <a:spLocks noGrp="1"/>
          </p:cNvSpPr>
          <p:nvPr>
            <p:ph type="pic" sz="half" idx="14"/>
          </p:nvPr>
        </p:nvSpPr>
        <p:spPr>
          <a:xfrm>
            <a:off x="13500100" y="3978275"/>
            <a:ext cx="10439400" cy="12150181"/>
          </a:xfrm>
          <a:prstGeom prst="rect">
            <a:avLst/>
          </a:prstGeom>
        </p:spPr>
        <p:txBody>
          <a:bodyPr lIns="91439" tIns="45719" rIns="91439" bIns="45719">
            <a:noAutofit/>
          </a:bodyPr>
          <a:lstStyle/>
          <a:p>
            <a:endParaRPr/>
          </a:p>
        </p:txBody>
      </p:sp>
      <p:sp>
        <p:nvSpPr>
          <p:cNvPr id="126" name="Image"/>
          <p:cNvSpPr>
            <a:spLocks noGrp="1"/>
          </p:cNvSpPr>
          <p:nvPr>
            <p:ph type="pic" idx="15"/>
          </p:nvPr>
        </p:nvSpPr>
        <p:spPr>
          <a:xfrm>
            <a:off x="-139700" y="495300"/>
            <a:ext cx="16611600" cy="12458700"/>
          </a:xfrm>
          <a:prstGeom prst="rect">
            <a:avLst/>
          </a:prstGeom>
        </p:spPr>
        <p:txBody>
          <a:bodyPr lIns="91439" tIns="45719" rIns="91439" bIns="45719">
            <a:noAutofit/>
          </a:bodyPr>
          <a:lstStyle/>
          <a:p>
            <a:endParaRPr/>
          </a:p>
        </p:txBody>
      </p:sp>
      <p:sp>
        <p:nvSpPr>
          <p:cNvPr id="1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Image"/>
          <p:cNvSpPr>
            <a:spLocks noGrp="1"/>
          </p:cNvSpPr>
          <p:nvPr>
            <p:ph type="pic" idx="13"/>
          </p:nvPr>
        </p:nvSpPr>
        <p:spPr>
          <a:xfrm>
            <a:off x="-1333500" y="-5524500"/>
            <a:ext cx="27051000" cy="21640800"/>
          </a:xfrm>
          <a:prstGeom prst="rect">
            <a:avLst/>
          </a:prstGeom>
        </p:spPr>
        <p:txBody>
          <a:bodyPr lIns="91439" tIns="45719" rIns="91439" bIns="45719">
            <a:noAutofit/>
          </a:bodyPr>
          <a:lstStyle/>
          <a:p>
            <a:endParaRPr/>
          </a:p>
        </p:txBody>
      </p:sp>
      <p:sp>
        <p:nvSpPr>
          <p:cNvPr id="135"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4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Photo">
    <p:spTree>
      <p:nvGrpSpPr>
        <p:cNvPr id="1" name=""/>
        <p:cNvGrpSpPr/>
        <p:nvPr/>
      </p:nvGrpSpPr>
      <p:grpSpPr>
        <a:xfrm>
          <a:off x="0" y="0"/>
          <a:ext cx="0" cy="0"/>
          <a:chOff x="0" y="0"/>
          <a:chExt cx="0" cy="0"/>
        </a:xfrm>
      </p:grpSpPr>
      <p:sp>
        <p:nvSpPr>
          <p:cNvPr id="21" name="666699290_02_crop_3159x1892.jpg"/>
          <p:cNvSpPr>
            <a:spLocks noGrp="1"/>
          </p:cNvSpPr>
          <p:nvPr>
            <p:ph type="pic" idx="13"/>
          </p:nvPr>
        </p:nvSpPr>
        <p:spPr>
          <a:xfrm>
            <a:off x="-1155700" y="-1295400"/>
            <a:ext cx="26746200" cy="16018933"/>
          </a:xfrm>
          <a:prstGeom prst="rect">
            <a:avLst/>
          </a:prstGeom>
        </p:spPr>
        <p:txBody>
          <a:bodyPr lIns="91439" tIns="45719" rIns="91439" bIns="45719">
            <a:noAutofit/>
          </a:bodyPr>
          <a:lstStyle/>
          <a:p>
            <a:endParaRPr/>
          </a:p>
        </p:txBody>
      </p:sp>
      <p:sp>
        <p:nvSpPr>
          <p:cNvPr id="22" name="Presentation Title"/>
          <p:cNvSpPr txBox="1">
            <a:spLocks noGrp="1"/>
          </p:cNvSpPr>
          <p:nvPr>
            <p:ph type="title" hasCustomPrompt="1"/>
          </p:nvPr>
        </p:nvSpPr>
        <p:spPr>
          <a:xfrm>
            <a:off x="1206500" y="7124700"/>
            <a:ext cx="21971000" cy="4648200"/>
          </a:xfrm>
          <a:prstGeom prst="rect">
            <a:avLst/>
          </a:prstGeom>
        </p:spPr>
        <p:txBody>
          <a:bodyPr anchor="b"/>
          <a:lstStyle>
            <a:lvl1pPr>
              <a:defRPr sz="11600" spc="-232"/>
            </a:lvl1pPr>
          </a:lstStyle>
          <a:p>
            <a:r>
              <a:t>Presentation Title</a:t>
            </a:r>
          </a:p>
        </p:txBody>
      </p:sp>
      <p:sp>
        <p:nvSpPr>
          <p:cNvPr id="23" name="Author and Date"/>
          <p:cNvSpPr txBox="1">
            <a:spLocks noGrp="1"/>
          </p:cNvSpPr>
          <p:nvPr>
            <p:ph type="body" sz="quarter" idx="14"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24" name="Body Level One…"/>
          <p:cNvSpPr txBox="1">
            <a:spLocks noGrp="1"/>
          </p:cNvSpPr>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sz="5500" b="1"/>
            </a:lvl1pPr>
            <a:lvl2pPr marL="0" indent="0" defTabSz="825500">
              <a:lnSpc>
                <a:spcPct val="100000"/>
              </a:lnSpc>
              <a:spcBef>
                <a:spcPts val="0"/>
              </a:spcBef>
              <a:buSzTx/>
              <a:buNone/>
              <a:defRPr sz="5500" b="1"/>
            </a:lvl2pPr>
            <a:lvl3pPr marL="0" indent="0" defTabSz="825500">
              <a:lnSpc>
                <a:spcPct val="100000"/>
              </a:lnSpc>
              <a:spcBef>
                <a:spcPts val="0"/>
              </a:spcBef>
              <a:buSzTx/>
              <a:buNone/>
              <a:defRPr sz="5500" b="1"/>
            </a:lvl3pPr>
            <a:lvl4pPr marL="0" indent="0" defTabSz="825500">
              <a:lnSpc>
                <a:spcPct val="100000"/>
              </a:lnSpc>
              <a:spcBef>
                <a:spcPts val="0"/>
              </a:spcBef>
              <a:buSzTx/>
              <a:buNone/>
              <a:defRPr sz="5500" b="1"/>
            </a:lvl4pPr>
            <a:lvl5pPr marL="0" indent="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2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Photo Alt">
    <p:spTree>
      <p:nvGrpSpPr>
        <p:cNvPr id="1" name=""/>
        <p:cNvGrpSpPr/>
        <p:nvPr/>
      </p:nvGrpSpPr>
      <p:grpSpPr>
        <a:xfrm>
          <a:off x="0" y="0"/>
          <a:ext cx="0" cy="0"/>
          <a:chOff x="0" y="0"/>
          <a:chExt cx="0" cy="0"/>
        </a:xfrm>
      </p:grpSpPr>
      <p:sp>
        <p:nvSpPr>
          <p:cNvPr id="32" name="910457886_1434x1669.jpg"/>
          <p:cNvSpPr>
            <a:spLocks noGrp="1"/>
          </p:cNvSpPr>
          <p:nvPr>
            <p:ph type="pic" idx="13"/>
          </p:nvPr>
        </p:nvSpPr>
        <p:spPr>
          <a:xfrm>
            <a:off x="10972800" y="-203200"/>
            <a:ext cx="12144837" cy="14135100"/>
          </a:xfrm>
          <a:prstGeom prst="rect">
            <a:avLst/>
          </a:prstGeom>
        </p:spPr>
        <p:txBody>
          <a:bodyPr lIns="91439" tIns="45719" rIns="91439" bIns="45719">
            <a:noAutofit/>
          </a:bodyPr>
          <a:lstStyle/>
          <a:p>
            <a:endParaRPr/>
          </a:p>
        </p:txBody>
      </p:sp>
      <p:sp>
        <p:nvSpPr>
          <p:cNvPr id="33" name="Slide Title"/>
          <p:cNvSpPr txBox="1">
            <a:spLocks noGrp="1"/>
          </p:cNvSpPr>
          <p:nvPr>
            <p:ph type="title" hasCustomPrompt="1"/>
          </p:nvPr>
        </p:nvSpPr>
        <p:spPr>
          <a:xfrm>
            <a:off x="1206500" y="1270000"/>
            <a:ext cx="9779000" cy="5882273"/>
          </a:xfrm>
          <a:prstGeom prst="rect">
            <a:avLst/>
          </a:prstGeom>
        </p:spPr>
        <p:txBody>
          <a:bodyPr anchor="b"/>
          <a:lstStyle/>
          <a:p>
            <a:r>
              <a:t>Slide Title</a:t>
            </a:r>
          </a:p>
        </p:txBody>
      </p:sp>
      <p:sp>
        <p:nvSpPr>
          <p:cNvPr id="34" name="Body Level One…"/>
          <p:cNvSpPr txBox="1">
            <a:spLocks noGrp="1"/>
          </p:cNvSpPr>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sz="5500" b="1"/>
            </a:lvl1pPr>
            <a:lvl2pPr marL="0" indent="0" defTabSz="825500">
              <a:lnSpc>
                <a:spcPct val="100000"/>
              </a:lnSpc>
              <a:spcBef>
                <a:spcPts val="0"/>
              </a:spcBef>
              <a:buSzTx/>
              <a:buNone/>
              <a:defRPr sz="5500" b="1"/>
            </a:lvl2pPr>
            <a:lvl3pPr marL="0" indent="0" defTabSz="825500">
              <a:lnSpc>
                <a:spcPct val="100000"/>
              </a:lnSpc>
              <a:spcBef>
                <a:spcPts val="0"/>
              </a:spcBef>
              <a:buSzTx/>
              <a:buNone/>
              <a:defRPr sz="5500" b="1"/>
            </a:lvl3pPr>
            <a:lvl4pPr marL="0" indent="0" defTabSz="825500">
              <a:lnSpc>
                <a:spcPct val="100000"/>
              </a:lnSpc>
              <a:spcBef>
                <a:spcPts val="0"/>
              </a:spcBef>
              <a:buSzTx/>
              <a:buNone/>
              <a:defRPr sz="5500" b="1"/>
            </a:lvl4pPr>
            <a:lvl5pPr marL="0" indent="0" defTabSz="825500">
              <a:lnSpc>
                <a:spcPct val="100000"/>
              </a:lnSpc>
              <a:spcBef>
                <a:spcPts val="0"/>
              </a:spcBef>
              <a:buSzTx/>
              <a:buNone/>
              <a:defRPr sz="5500" b="1"/>
            </a:lvl5pPr>
          </a:lstStyle>
          <a:p>
            <a:r>
              <a:t>Slide Subtitle</a:t>
            </a:r>
          </a:p>
          <a:p>
            <a:pPr lvl="1"/>
            <a:endParaRPr/>
          </a:p>
          <a:p>
            <a:pPr lvl="2"/>
            <a:endParaRPr/>
          </a:p>
          <a:p>
            <a:pPr lvl="3"/>
            <a:endParaRPr/>
          </a:p>
          <a:p>
            <a:pPr lvl="4"/>
            <a:endParaRPr/>
          </a:p>
        </p:txBody>
      </p:sp>
      <p:sp>
        <p:nvSpPr>
          <p:cNvPr id="35"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Slide Title"/>
          <p:cNvSpPr txBox="1">
            <a:spLocks noGrp="1"/>
          </p:cNvSpPr>
          <p:nvPr>
            <p:ph type="title" hasCustomPrompt="1"/>
          </p:nvPr>
        </p:nvSpPr>
        <p:spPr>
          <a:prstGeom prst="rect">
            <a:avLst/>
          </a:prstGeom>
        </p:spPr>
        <p:txBody>
          <a:bodyPr/>
          <a:lstStyle/>
          <a:p>
            <a:r>
              <a:t>Slide Title</a:t>
            </a:r>
          </a:p>
        </p:txBody>
      </p:sp>
      <p:sp>
        <p:nvSpPr>
          <p:cNvPr id="43" name="Slide Subtitle"/>
          <p:cNvSpPr txBox="1">
            <a:spLocks noGrp="1"/>
          </p:cNvSpPr>
          <p:nvPr>
            <p:ph type="body" sz="quarter" idx="13"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44" name="Body Level One…"/>
          <p:cNvSpPr txBox="1">
            <a:spLocks noGrp="1"/>
          </p:cNvSpPr>
          <p:nvPr>
            <p:ph type="body" idx="1" hasCustomPrompt="1"/>
          </p:nvPr>
        </p:nvSpPr>
        <p:spPr>
          <a:prstGeom prst="rect">
            <a:avLst/>
          </a:prstGeom>
        </p:spPr>
        <p:txBody>
          <a:bodyPr/>
          <a:lstStyle/>
          <a:p>
            <a:r>
              <a:t>Slide bullet text</a:t>
            </a:r>
          </a:p>
          <a:p>
            <a:pPr lvl="1"/>
            <a:endParaRPr/>
          </a:p>
          <a:p>
            <a:pPr lvl="2"/>
            <a:endParaRPr/>
          </a:p>
          <a:p>
            <a:pPr lvl="3"/>
            <a:endParaRPr/>
          </a:p>
          <a:p>
            <a:pPr lvl="4"/>
            <a:endParaRP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52" name="Body Level One…"/>
          <p:cNvSpPr txBox="1">
            <a:spLocks noGrp="1"/>
          </p:cNvSpPr>
          <p:nvPr>
            <p:ph type="body" idx="1" hasCustomPrompt="1"/>
          </p:nvPr>
        </p:nvSpPr>
        <p:spPr>
          <a:prstGeom prst="rect">
            <a:avLst/>
          </a:prstGeom>
        </p:spPr>
        <p:txBody>
          <a:bodyPr numCol="2" spcCol="1098550"/>
          <a:lstStyle/>
          <a:p>
            <a:r>
              <a:t>Slide bullet text</a:t>
            </a:r>
          </a:p>
          <a:p>
            <a:pPr lvl="1"/>
            <a:endParaRPr/>
          </a:p>
          <a:p>
            <a:pPr lvl="2"/>
            <a:endParaRPr/>
          </a:p>
          <a:p>
            <a:pPr lvl="3"/>
            <a:endParaRPr/>
          </a:p>
          <a:p>
            <a:pPr lvl="4"/>
            <a:endParaRPr/>
          </a:p>
        </p:txBody>
      </p:sp>
      <p:sp>
        <p:nvSpPr>
          <p:cNvPr id="5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0" name="Slide Subtitle"/>
          <p:cNvSpPr txBox="1">
            <a:spLocks noGrp="1"/>
          </p:cNvSpPr>
          <p:nvPr>
            <p:ph type="body" sz="quarter" idx="13"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61" name="Body Level One…"/>
          <p:cNvSpPr txBox="1">
            <a:spLocks noGrp="1"/>
          </p:cNvSpPr>
          <p:nvPr>
            <p:ph type="body" sz="half" idx="1" hasCustomPrompt="1"/>
          </p:nvPr>
        </p:nvSpPr>
        <p:spPr>
          <a:xfrm>
            <a:off x="1206500" y="4248504"/>
            <a:ext cx="9779000" cy="8256630"/>
          </a:xfrm>
          <a:prstGeom prst="rect">
            <a:avLst/>
          </a:prstGeom>
        </p:spPr>
        <p:txBody>
          <a:bodyPr/>
          <a:lstStyle/>
          <a:p>
            <a:r>
              <a:t>Slide bullet text</a:t>
            </a:r>
          </a:p>
          <a:p>
            <a:pPr lvl="1"/>
            <a:endParaRPr/>
          </a:p>
          <a:p>
            <a:pPr lvl="2"/>
            <a:endParaRPr/>
          </a:p>
          <a:p>
            <a:pPr lvl="3"/>
            <a:endParaRPr/>
          </a:p>
          <a:p>
            <a:pPr lvl="4"/>
            <a:endParaRPr/>
          </a:p>
        </p:txBody>
      </p:sp>
      <p:sp>
        <p:nvSpPr>
          <p:cNvPr id="62" name="660384004_1290x1720.jpg"/>
          <p:cNvSpPr>
            <a:spLocks noGrp="1"/>
          </p:cNvSpPr>
          <p:nvPr>
            <p:ph type="pic" idx="14"/>
          </p:nvPr>
        </p:nvSpPr>
        <p:spPr>
          <a:xfrm>
            <a:off x="12192000" y="-407266"/>
            <a:ext cx="10916874" cy="14555832"/>
          </a:xfrm>
          <a:prstGeom prst="rect">
            <a:avLst/>
          </a:prstGeom>
        </p:spPr>
        <p:txBody>
          <a:bodyPr lIns="91439" tIns="45719" rIns="91439" bIns="45719">
            <a:noAutofit/>
          </a:bodyPr>
          <a:lstStyle/>
          <a:p>
            <a:endParaRPr/>
          </a:p>
        </p:txBody>
      </p:sp>
      <p:sp>
        <p:nvSpPr>
          <p:cNvPr id="63" name="Slide Title"/>
          <p:cNvSpPr txBox="1">
            <a:spLocks noGrp="1"/>
          </p:cNvSpPr>
          <p:nvPr>
            <p:ph type="title" hasCustomPrompt="1"/>
          </p:nvPr>
        </p:nvSpPr>
        <p:spPr>
          <a:xfrm>
            <a:off x="1206500" y="1079500"/>
            <a:ext cx="9779000" cy="1435100"/>
          </a:xfrm>
          <a:prstGeom prst="rect">
            <a:avLst/>
          </a:prstGeom>
        </p:spPr>
        <p:txBody>
          <a:bodyPr/>
          <a:lstStyle/>
          <a:p>
            <a:r>
              <a:t>Slide Title</a:t>
            </a: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71" name="Section Title"/>
          <p:cNvSpPr txBox="1">
            <a:spLocks noGrp="1"/>
          </p:cNvSpPr>
          <p:nvPr>
            <p:ph type="title" hasCustomPrompt="1"/>
          </p:nvPr>
        </p:nvSpPr>
        <p:spPr>
          <a:xfrm>
            <a:off x="1206496" y="4533900"/>
            <a:ext cx="21971004" cy="4648200"/>
          </a:xfrm>
          <a:prstGeom prst="rect">
            <a:avLst/>
          </a:prstGeom>
        </p:spPr>
        <p:txBody>
          <a:bodyPr anchor="ctr"/>
          <a:lstStyle>
            <a:lvl1pPr>
              <a:defRPr sz="11600" b="0" spc="-232">
                <a:latin typeface="Helvetica Neue Medium"/>
                <a:ea typeface="Helvetica Neue Medium"/>
                <a:cs typeface="Helvetica Neue Medium"/>
                <a:sym typeface="Helvetica Neue Medium"/>
              </a:defRPr>
            </a:lvl1pPr>
          </a:lstStyle>
          <a:p>
            <a:r>
              <a:t>Section Title</a:t>
            </a:r>
          </a:p>
        </p:txBody>
      </p:sp>
      <p:sp>
        <p:nvSpPr>
          <p:cNvPr id="72"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79" name="Slide Title"/>
          <p:cNvSpPr txBox="1">
            <a:spLocks noGrp="1"/>
          </p:cNvSpPr>
          <p:nvPr>
            <p:ph type="title" hasCustomPrompt="1"/>
          </p:nvPr>
        </p:nvSpPr>
        <p:spPr>
          <a:xfrm>
            <a:off x="1206500" y="1079500"/>
            <a:ext cx="21971000" cy="1434949"/>
          </a:xfrm>
          <a:prstGeom prst="rect">
            <a:avLst/>
          </a:prstGeom>
        </p:spPr>
        <p:txBody>
          <a:bodyPr/>
          <a:lstStyle/>
          <a:p>
            <a:r>
              <a:t>Slide Title</a:t>
            </a:r>
          </a:p>
        </p:txBody>
      </p:sp>
      <p:sp>
        <p:nvSpPr>
          <p:cNvPr id="80" name="Slide Subtitle"/>
          <p:cNvSpPr txBox="1">
            <a:spLocks noGrp="1"/>
          </p:cNvSpPr>
          <p:nvPr>
            <p:ph type="body" sz="quarter" idx="13"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88" name="Agenda Title"/>
          <p:cNvSpPr txBox="1">
            <a:spLocks noGrp="1"/>
          </p:cNvSpPr>
          <p:nvPr>
            <p:ph type="title" hasCustomPrompt="1"/>
          </p:nvPr>
        </p:nvSpPr>
        <p:spPr>
          <a:xfrm>
            <a:off x="1206500" y="1079500"/>
            <a:ext cx="21971000" cy="1435100"/>
          </a:xfrm>
          <a:prstGeom prst="rect">
            <a:avLst/>
          </a:prstGeom>
        </p:spPr>
        <p:txBody>
          <a:bodyPr/>
          <a:lstStyle/>
          <a:p>
            <a:r>
              <a:t>Agenda Title</a:t>
            </a:r>
          </a:p>
        </p:txBody>
      </p:sp>
      <p:sp>
        <p:nvSpPr>
          <p:cNvPr id="89" name="Agenda Subtitle"/>
          <p:cNvSpPr txBox="1">
            <a:spLocks noGrp="1"/>
          </p:cNvSpPr>
          <p:nvPr>
            <p:ph type="body" sz="quarter" idx="13"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Agenda Subtitle</a:t>
            </a:r>
          </a:p>
        </p:txBody>
      </p:sp>
      <p:sp>
        <p:nvSpPr>
          <p:cNvPr id="90" name="Body Level One…"/>
          <p:cNvSpPr txBox="1">
            <a:spLocks noGrp="1"/>
          </p:cNvSpPr>
          <p:nvPr>
            <p:ph type="body" idx="1" hasCustomPrompt="1"/>
          </p:nvPr>
        </p:nvSpPr>
        <p:spPr>
          <a:prstGeom prst="rect">
            <a:avLst/>
          </a:prstGeom>
        </p:spPr>
        <p:txBody>
          <a:bodyPr/>
          <a:lstStyle>
            <a:lvl1pPr marL="0" indent="0" defTabSz="825500">
              <a:lnSpc>
                <a:spcPct val="100000"/>
              </a:lnSpc>
              <a:spcBef>
                <a:spcPts val="1800"/>
              </a:spcBef>
              <a:buSzTx/>
              <a:buNone/>
              <a:defRPr sz="5500" spc="-55"/>
            </a:lvl1pPr>
            <a:lvl2pPr marL="0" indent="0" defTabSz="825500">
              <a:lnSpc>
                <a:spcPct val="100000"/>
              </a:lnSpc>
              <a:spcBef>
                <a:spcPts val="1800"/>
              </a:spcBef>
              <a:buSzTx/>
              <a:buNone/>
              <a:defRPr sz="5500" spc="-55"/>
            </a:lvl2pPr>
            <a:lvl3pPr marL="0" indent="0" defTabSz="825500">
              <a:lnSpc>
                <a:spcPct val="100000"/>
              </a:lnSpc>
              <a:spcBef>
                <a:spcPts val="1800"/>
              </a:spcBef>
              <a:buSzTx/>
              <a:buNone/>
              <a:defRPr sz="5500" spc="-55"/>
            </a:lvl3pPr>
            <a:lvl4pPr marL="0" indent="0" defTabSz="825500">
              <a:lnSpc>
                <a:spcPct val="100000"/>
              </a:lnSpc>
              <a:spcBef>
                <a:spcPts val="1800"/>
              </a:spcBef>
              <a:buSzTx/>
              <a:buNone/>
              <a:defRPr sz="5500" spc="-55"/>
            </a:lvl4pPr>
            <a:lvl5pPr marL="0" indent="0" defTabSz="825500">
              <a:lnSpc>
                <a:spcPct val="100000"/>
              </a:lnSpc>
              <a:spcBef>
                <a:spcPts val="1800"/>
              </a:spcBef>
              <a:buSzTx/>
              <a:buNone/>
              <a:defRPr sz="5500" spc="-55"/>
            </a:lvl5pPr>
          </a:lstStyle>
          <a:p>
            <a:r>
              <a:t>Agenda Topics</a:t>
            </a:r>
          </a:p>
          <a:p>
            <a:pPr lvl="1"/>
            <a:endParaRPr/>
          </a:p>
          <a:p>
            <a:pPr lvl="2"/>
            <a:endParaRPr/>
          </a:p>
          <a:p>
            <a:pPr lvl="3"/>
            <a:endParaRPr/>
          </a:p>
          <a:p>
            <a:pPr lvl="4"/>
            <a:endParaRPr/>
          </a:p>
        </p:txBody>
      </p:sp>
      <p:sp>
        <p:nvSpPr>
          <p:cNvPr id="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Title"/>
          <p:cNvSpPr txBox="1">
            <a:spLocks noGrp="1"/>
          </p:cNvSpPr>
          <p:nvPr>
            <p:ph type="title" hasCustomPrompt="1"/>
          </p:nvPr>
        </p:nvSpPr>
        <p:spPr>
          <a:xfrm>
            <a:off x="1206500" y="1079500"/>
            <a:ext cx="21971000" cy="14331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Slide Title</a:t>
            </a:r>
          </a:p>
        </p:txBody>
      </p:sp>
      <p:sp>
        <p:nvSpPr>
          <p:cNvPr id="3" name="Body Level One…"/>
          <p:cNvSpPr txBox="1">
            <a:spLocks noGrp="1"/>
          </p:cNvSpPr>
          <p:nvPr>
            <p:ph type="body" idx="1" hasCustomPrompt="1"/>
          </p:nvPr>
        </p:nvSpPr>
        <p:spPr>
          <a:xfrm>
            <a:off x="1206500" y="4248504"/>
            <a:ext cx="21971000" cy="82560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Slide bullet text</a:t>
            </a:r>
          </a:p>
          <a:p>
            <a:pPr lvl="1"/>
            <a:endParaRPr/>
          </a:p>
          <a:p>
            <a:pPr lvl="2"/>
            <a:endParaRPr/>
          </a:p>
          <a:p>
            <a:pPr lvl="3"/>
            <a:endParaRPr/>
          </a:p>
          <a:p>
            <a:pPr lvl="4"/>
            <a:endParaRPr/>
          </a:p>
        </p:txBody>
      </p:sp>
      <p:sp>
        <p:nvSpPr>
          <p:cNvPr id="4" name="Slide Number"/>
          <p:cNvSpPr txBox="1">
            <a:spLocks noGrp="1"/>
          </p:cNvSpPr>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18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5.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15.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8" Type="http://schemas.openxmlformats.org/officeDocument/2006/relationships/hyperlink" Target="mailto:send.iass@essex.gov.uk" TargetMode="External"/><Relationship Id="rId3" Type="http://schemas.openxmlformats.org/officeDocument/2006/relationships/hyperlink" Target="mailto:office@wimbishprimary.org" TargetMode="External"/><Relationship Id="rId7" Type="http://schemas.openxmlformats.org/officeDocument/2006/relationships/hyperlink" Target="tel:+01245204338" TargetMode="External"/><Relationship Id="rId2" Type="http://schemas.openxmlformats.org/officeDocument/2006/relationships/hyperlink" Target="mailto:sbarnes@anglianlearning.org" TargetMode="External"/><Relationship Id="rId1" Type="http://schemas.openxmlformats.org/officeDocument/2006/relationships/slideLayout" Target="../slideLayouts/slideLayout15.xml"/><Relationship Id="rId6" Type="http://schemas.openxmlformats.org/officeDocument/2006/relationships/hyperlink" Target="https://www.cambridgeshire.gov.uk/residents/children-and-families/local-offer" TargetMode="External"/><Relationship Id="rId5" Type="http://schemas.openxmlformats.org/officeDocument/2006/relationships/hyperlink" Target="https://send.essex.gov.uk/" TargetMode="External"/><Relationship Id="rId10" Type="http://schemas.openxmlformats.org/officeDocument/2006/relationships/image" Target="../media/image10.png"/><Relationship Id="rId4" Type="http://schemas.openxmlformats.org/officeDocument/2006/relationships/hyperlink" Target="mailto:npickford@meadowprimary.org" TargetMode="External"/><Relationship Id="rId9" Type="http://schemas.openxmlformats.org/officeDocument/2006/relationships/hyperlink" Target="https://www.essexsendiass.co.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295AE"/>
        </a:solidFill>
        <a:effectLst/>
      </p:bgPr>
    </p:bg>
    <p:spTree>
      <p:nvGrpSpPr>
        <p:cNvPr id="1" name=""/>
        <p:cNvGrpSpPr/>
        <p:nvPr/>
      </p:nvGrpSpPr>
      <p:grpSpPr>
        <a:xfrm>
          <a:off x="0" y="0"/>
          <a:ext cx="0" cy="0"/>
          <a:chOff x="0" y="0"/>
          <a:chExt cx="0" cy="0"/>
        </a:xfrm>
      </p:grpSpPr>
      <p:sp>
        <p:nvSpPr>
          <p:cNvPr id="152" name="SEND Information Report"/>
          <p:cNvSpPr txBox="1"/>
          <p:nvPr/>
        </p:nvSpPr>
        <p:spPr>
          <a:xfrm>
            <a:off x="6059619" y="221163"/>
            <a:ext cx="12264763" cy="154862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8000">
                <a:solidFill>
                  <a:srgbClr val="0E6B3A"/>
                </a:solidFill>
                <a:latin typeface="Chalkboard SE Regular"/>
                <a:ea typeface="Chalkboard SE Regular"/>
                <a:cs typeface="Chalkboard SE Regular"/>
                <a:sym typeface="Chalkboard SE Regular"/>
              </a:defRPr>
            </a:lvl1pPr>
          </a:lstStyle>
          <a:p>
            <a:r>
              <a:t>SEND Information Report </a:t>
            </a:r>
          </a:p>
        </p:txBody>
      </p:sp>
      <p:sp>
        <p:nvSpPr>
          <p:cNvPr id="153" name="2020 - 2021"/>
          <p:cNvSpPr txBox="1"/>
          <p:nvPr/>
        </p:nvSpPr>
        <p:spPr>
          <a:xfrm>
            <a:off x="9403998" y="12115228"/>
            <a:ext cx="5036635" cy="12105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8000">
                <a:solidFill>
                  <a:srgbClr val="0E6B3A"/>
                </a:solidFill>
                <a:latin typeface="Chalkboard SE Regular"/>
                <a:ea typeface="Chalkboard SE Regular"/>
                <a:cs typeface="Chalkboard SE Regular"/>
                <a:sym typeface="Chalkboard SE Regular"/>
              </a:defRPr>
            </a:lvl1pPr>
          </a:lstStyle>
          <a:p>
            <a:r>
              <a:rPr lang="en-GB" dirty="0"/>
              <a:t>2025 - 2026</a:t>
            </a:r>
            <a:endParaRPr dirty="0"/>
          </a:p>
        </p:txBody>
      </p:sp>
      <p:pic>
        <p:nvPicPr>
          <p:cNvPr id="1026" name="Picture 2" descr="Wimbish Primary Academy">
            <a:extLst>
              <a:ext uri="{FF2B5EF4-FFF2-40B4-BE49-F238E27FC236}">
                <a16:creationId xmlns:a16="http://schemas.microsoft.com/office/drawing/2014/main" id="{E4CA0D61-F351-4391-9E76-079AD15859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199" y="1921886"/>
            <a:ext cx="16923327" cy="827832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7295AE"/>
        </a:solidFill>
        <a:effectLst/>
      </p:bgPr>
    </p:bg>
    <p:spTree>
      <p:nvGrpSpPr>
        <p:cNvPr id="1" name=""/>
        <p:cNvGrpSpPr/>
        <p:nvPr/>
      </p:nvGrpSpPr>
      <p:grpSpPr>
        <a:xfrm>
          <a:off x="0" y="0"/>
          <a:ext cx="0" cy="0"/>
          <a:chOff x="0" y="0"/>
          <a:chExt cx="0" cy="0"/>
        </a:xfrm>
      </p:grpSpPr>
      <p:sp>
        <p:nvSpPr>
          <p:cNvPr id="186" name="Quote Bubble"/>
          <p:cNvSpPr/>
          <p:nvPr/>
        </p:nvSpPr>
        <p:spPr>
          <a:xfrm rot="16200000">
            <a:off x="3210798" y="-2732813"/>
            <a:ext cx="3927763" cy="9975282"/>
          </a:xfrm>
          <a:prstGeom prst="wedgeEllipseCallout">
            <a:avLst>
              <a:gd name="adj1" fmla="val -57258"/>
              <a:gd name="adj2" fmla="val 52006"/>
            </a:avLst>
          </a:prstGeom>
          <a:solidFill>
            <a:srgbClr val="FFFFFF"/>
          </a:solidFill>
          <a:ln w="63500">
            <a:solidFill>
              <a:srgbClr val="000000"/>
            </a:solidFill>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187" name="What should I do if I think my child has a special educational need or disability?"/>
          <p:cNvSpPr txBox="1"/>
          <p:nvPr/>
        </p:nvSpPr>
        <p:spPr>
          <a:xfrm>
            <a:off x="915861" y="1179717"/>
            <a:ext cx="8713091" cy="254877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a:latin typeface="Chalkboard SE Regular"/>
                <a:ea typeface="Chalkboard SE Regular"/>
                <a:cs typeface="Chalkboard SE Regular"/>
                <a:sym typeface="Chalkboard SE Regular"/>
              </a:defRPr>
            </a:lvl1pPr>
          </a:lstStyle>
          <a:p>
            <a:r>
              <a:rPr dirty="0"/>
              <a:t>What should I do if I think my child has a special educational need or disability?</a:t>
            </a:r>
          </a:p>
        </p:txBody>
      </p:sp>
      <p:pic>
        <p:nvPicPr>
          <p:cNvPr id="42" name="Picture 41">
            <a:extLst>
              <a:ext uri="{FF2B5EF4-FFF2-40B4-BE49-F238E27FC236}">
                <a16:creationId xmlns:a16="http://schemas.microsoft.com/office/drawing/2014/main" id="{13AFF717-1E58-3BB0-1E6D-A30749CC1CA6}"/>
              </a:ext>
            </a:extLst>
          </p:cNvPr>
          <p:cNvPicPr>
            <a:picLocks noChangeAspect="1"/>
          </p:cNvPicPr>
          <p:nvPr/>
        </p:nvPicPr>
        <p:blipFill rotWithShape="1">
          <a:blip r:embed="rId2"/>
          <a:srcRect t="2267" r="1697"/>
          <a:stretch/>
        </p:blipFill>
        <p:spPr>
          <a:xfrm>
            <a:off x="13393568" y="0"/>
            <a:ext cx="9632688" cy="13716000"/>
          </a:xfrm>
          <a:prstGeom prst="rect">
            <a:avLst/>
          </a:prstGeom>
        </p:spPr>
      </p:pic>
      <p:sp>
        <p:nvSpPr>
          <p:cNvPr id="43" name="TextBox 42">
            <a:extLst>
              <a:ext uri="{FF2B5EF4-FFF2-40B4-BE49-F238E27FC236}">
                <a16:creationId xmlns:a16="http://schemas.microsoft.com/office/drawing/2014/main" id="{15B858D9-9F60-AF07-B40A-5E0ABF8017C6}"/>
              </a:ext>
            </a:extLst>
          </p:cNvPr>
          <p:cNvSpPr txBox="1"/>
          <p:nvPr/>
        </p:nvSpPr>
        <p:spPr>
          <a:xfrm>
            <a:off x="915861" y="5423520"/>
            <a:ext cx="11116812" cy="679673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8" rtl="0" fontAlgn="auto" latinLnBrk="0" hangingPunct="0">
              <a:lnSpc>
                <a:spcPct val="90000"/>
              </a:lnSpc>
              <a:spcBef>
                <a:spcPts val="4500"/>
              </a:spcBef>
              <a:spcAft>
                <a:spcPts val="0"/>
              </a:spcAft>
              <a:buClrTx/>
              <a:buSzTx/>
              <a:buFontTx/>
              <a:buNone/>
              <a:tabLst/>
            </a:pPr>
            <a:r>
              <a:rPr kumimoji="0" lang="en-GB" sz="4000" b="0" i="0" u="none" strike="noStrike" cap="none" spc="0" normalizeH="0" baseline="0" dirty="0">
                <a:ln>
                  <a:noFill/>
                </a:ln>
                <a:solidFill>
                  <a:srgbClr val="000000"/>
                </a:solidFill>
                <a:effectLst/>
                <a:uFillTx/>
                <a:latin typeface="+mn-lt"/>
                <a:ea typeface="+mn-ea"/>
                <a:cs typeface="+mn-cs"/>
                <a:sym typeface="Helvetica Neue"/>
              </a:rPr>
              <a:t>At </a:t>
            </a:r>
            <a:r>
              <a:rPr lang="en-GB" sz="4000" dirty="0"/>
              <a:t>Wimbish</a:t>
            </a:r>
            <a:r>
              <a:rPr kumimoji="0" lang="en-GB" sz="4000" b="0" i="0" u="none" strike="noStrike" cap="none" spc="0" normalizeH="0" baseline="0" dirty="0">
                <a:ln>
                  <a:noFill/>
                </a:ln>
                <a:solidFill>
                  <a:srgbClr val="000000"/>
                </a:solidFill>
                <a:effectLst/>
                <a:uFillTx/>
                <a:latin typeface="+mn-lt"/>
                <a:ea typeface="+mn-ea"/>
                <a:cs typeface="+mn-cs"/>
                <a:sym typeface="Helvetica Neue"/>
              </a:rPr>
              <a:t>, we follow a graduated approach in responding to the needs of our pupils. There is a universal entitlement for all children to access high quality teaching. Many children’s needs may be met through this “Ordinarily Available Provision”. In instances where this support does not meet specific needs, children may require additional levels of support. </a:t>
            </a:r>
          </a:p>
          <a:p>
            <a:pPr marL="0" marR="0" indent="0" algn="l" defTabSz="2438338" rtl="0" fontAlgn="auto" latinLnBrk="0" hangingPunct="0">
              <a:lnSpc>
                <a:spcPct val="90000"/>
              </a:lnSpc>
              <a:spcBef>
                <a:spcPts val="4500"/>
              </a:spcBef>
              <a:spcAft>
                <a:spcPts val="0"/>
              </a:spcAft>
              <a:buClrTx/>
              <a:buSzTx/>
              <a:buFontTx/>
              <a:buNone/>
              <a:tabLst/>
            </a:pPr>
            <a:r>
              <a:rPr kumimoji="0" lang="en-GB" sz="4000" b="0" i="0" u="none" strike="noStrike" cap="none" spc="0" normalizeH="0" baseline="0" dirty="0">
                <a:ln>
                  <a:noFill/>
                </a:ln>
                <a:solidFill>
                  <a:srgbClr val="000000"/>
                </a:solidFill>
                <a:effectLst/>
                <a:uFillTx/>
                <a:latin typeface="+mn-lt"/>
                <a:ea typeface="+mn-ea"/>
                <a:cs typeface="+mn-cs"/>
                <a:sym typeface="Helvetica Neue"/>
              </a:rPr>
              <a:t>If you have a concern about your child, please contact their class teacher in the first instance.</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295AE"/>
        </a:solidFill>
        <a:effectLst/>
      </p:bgPr>
    </p:bg>
    <p:spTree>
      <p:nvGrpSpPr>
        <p:cNvPr id="1" name=""/>
        <p:cNvGrpSpPr/>
        <p:nvPr/>
      </p:nvGrpSpPr>
      <p:grpSpPr>
        <a:xfrm>
          <a:off x="0" y="0"/>
          <a:ext cx="0" cy="0"/>
          <a:chOff x="0" y="0"/>
          <a:chExt cx="0" cy="0"/>
        </a:xfrm>
      </p:grpSpPr>
      <p:sp>
        <p:nvSpPr>
          <p:cNvPr id="161" name="How will my child be academically supported in school? Which strategies could be used to help them?"/>
          <p:cNvSpPr/>
          <p:nvPr/>
        </p:nvSpPr>
        <p:spPr>
          <a:xfrm>
            <a:off x="907622" y="234121"/>
            <a:ext cx="7441264" cy="2986027"/>
          </a:xfrm>
          <a:prstGeom prst="wedgeEllipseCallout">
            <a:avLst>
              <a:gd name="adj1" fmla="val -52519"/>
              <a:gd name="adj2" fmla="val 53525"/>
            </a:avLst>
          </a:prstGeom>
          <a:solidFill>
            <a:srgbClr val="FFFFFF"/>
          </a:solidFill>
          <a:ln w="635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algn="ctr" defTabSz="825500">
              <a:lnSpc>
                <a:spcPct val="100000"/>
              </a:lnSpc>
              <a:spcBef>
                <a:spcPts val="0"/>
              </a:spcBef>
              <a:defRPr sz="3200">
                <a:latin typeface="Chalkboard SE Regular"/>
                <a:ea typeface="Chalkboard SE Regular"/>
                <a:cs typeface="Chalkboard SE Regular"/>
                <a:sym typeface="Chalkboard SE Regular"/>
              </a:defRPr>
            </a:lvl1pPr>
          </a:lstStyle>
          <a:p>
            <a:r>
              <a:t>How will my child be academically supported in school? Which strategies could be used to help them?</a:t>
            </a:r>
          </a:p>
        </p:txBody>
      </p:sp>
      <p:pic>
        <p:nvPicPr>
          <p:cNvPr id="162" name="Image" descr="Image"/>
          <p:cNvPicPr>
            <a:picLocks noChangeAspect="1"/>
          </p:cNvPicPr>
          <p:nvPr/>
        </p:nvPicPr>
        <p:blipFill>
          <a:blip r:embed="rId2"/>
          <a:srcRect l="20335" t="41298" r="50098" b="40577"/>
          <a:stretch>
            <a:fillRect/>
          </a:stretch>
        </p:blipFill>
        <p:spPr>
          <a:xfrm>
            <a:off x="466395" y="4938237"/>
            <a:ext cx="1260586" cy="772740"/>
          </a:xfrm>
          <a:custGeom>
            <a:avLst/>
            <a:gdLst/>
            <a:ahLst/>
            <a:cxnLst>
              <a:cxn ang="0">
                <a:pos x="wd2" y="hd2"/>
              </a:cxn>
              <a:cxn ang="5400000">
                <a:pos x="wd2" y="hd2"/>
              </a:cxn>
              <a:cxn ang="10800000">
                <a:pos x="wd2" y="hd2"/>
              </a:cxn>
              <a:cxn ang="16200000">
                <a:pos x="wd2" y="hd2"/>
              </a:cxn>
            </a:cxnLst>
            <a:rect l="0" t="0" r="r" b="b"/>
            <a:pathLst>
              <a:path w="21559" h="21595" extrusionOk="0">
                <a:moveTo>
                  <a:pt x="21557" y="0"/>
                </a:moveTo>
                <a:cubicBezTo>
                  <a:pt x="21551" y="-5"/>
                  <a:pt x="21471" y="25"/>
                  <a:pt x="21455" y="23"/>
                </a:cubicBezTo>
                <a:cubicBezTo>
                  <a:pt x="21261" y="-5"/>
                  <a:pt x="19338" y="491"/>
                  <a:pt x="16697" y="1265"/>
                </a:cubicBezTo>
                <a:lnTo>
                  <a:pt x="16134" y="1431"/>
                </a:lnTo>
                <a:cubicBezTo>
                  <a:pt x="16074" y="1482"/>
                  <a:pt x="16044" y="1539"/>
                  <a:pt x="16052" y="1631"/>
                </a:cubicBezTo>
                <a:cubicBezTo>
                  <a:pt x="16082" y="1708"/>
                  <a:pt x="16082" y="1742"/>
                  <a:pt x="16134" y="1853"/>
                </a:cubicBezTo>
                <a:cubicBezTo>
                  <a:pt x="16144" y="1879"/>
                  <a:pt x="16154" y="1911"/>
                  <a:pt x="16168" y="1941"/>
                </a:cubicBezTo>
                <a:cubicBezTo>
                  <a:pt x="16307" y="2225"/>
                  <a:pt x="16514" y="2591"/>
                  <a:pt x="16738" y="2973"/>
                </a:cubicBezTo>
                <a:lnTo>
                  <a:pt x="16806" y="3095"/>
                </a:lnTo>
                <a:cubicBezTo>
                  <a:pt x="16807" y="3097"/>
                  <a:pt x="16811" y="3092"/>
                  <a:pt x="16813" y="3095"/>
                </a:cubicBezTo>
                <a:lnTo>
                  <a:pt x="16813" y="3106"/>
                </a:lnTo>
                <a:lnTo>
                  <a:pt x="17770" y="4703"/>
                </a:lnTo>
                <a:lnTo>
                  <a:pt x="15679" y="8141"/>
                </a:lnTo>
                <a:lnTo>
                  <a:pt x="13582" y="11580"/>
                </a:lnTo>
                <a:lnTo>
                  <a:pt x="13337" y="11580"/>
                </a:lnTo>
                <a:lnTo>
                  <a:pt x="13324" y="11613"/>
                </a:lnTo>
                <a:lnTo>
                  <a:pt x="12306" y="11580"/>
                </a:lnTo>
                <a:lnTo>
                  <a:pt x="8491" y="11580"/>
                </a:lnTo>
                <a:lnTo>
                  <a:pt x="8315" y="11580"/>
                </a:lnTo>
                <a:lnTo>
                  <a:pt x="6380" y="11580"/>
                </a:lnTo>
                <a:lnTo>
                  <a:pt x="3401" y="11602"/>
                </a:lnTo>
                <a:lnTo>
                  <a:pt x="0" y="17147"/>
                </a:lnTo>
                <a:lnTo>
                  <a:pt x="0" y="21595"/>
                </a:lnTo>
                <a:lnTo>
                  <a:pt x="4391" y="14419"/>
                </a:lnTo>
                <a:lnTo>
                  <a:pt x="4425" y="14419"/>
                </a:lnTo>
                <a:lnTo>
                  <a:pt x="9475" y="14419"/>
                </a:lnTo>
                <a:lnTo>
                  <a:pt x="9489" y="14419"/>
                </a:lnTo>
                <a:lnTo>
                  <a:pt x="14498" y="14419"/>
                </a:lnTo>
                <a:lnTo>
                  <a:pt x="15537" y="12822"/>
                </a:lnTo>
                <a:lnTo>
                  <a:pt x="16847" y="10692"/>
                </a:lnTo>
                <a:lnTo>
                  <a:pt x="19141" y="6955"/>
                </a:lnTo>
                <a:lnTo>
                  <a:pt x="19243" y="7110"/>
                </a:lnTo>
                <a:lnTo>
                  <a:pt x="19657" y="7753"/>
                </a:lnTo>
                <a:lnTo>
                  <a:pt x="19881" y="8119"/>
                </a:lnTo>
                <a:lnTo>
                  <a:pt x="19887" y="8130"/>
                </a:lnTo>
                <a:cubicBezTo>
                  <a:pt x="19892" y="8137"/>
                  <a:pt x="19897" y="8135"/>
                  <a:pt x="19901" y="8141"/>
                </a:cubicBezTo>
                <a:cubicBezTo>
                  <a:pt x="20046" y="8367"/>
                  <a:pt x="20172" y="8523"/>
                  <a:pt x="20295" y="8685"/>
                </a:cubicBezTo>
                <a:cubicBezTo>
                  <a:pt x="20552" y="8994"/>
                  <a:pt x="20681" y="9003"/>
                  <a:pt x="20743" y="8707"/>
                </a:cubicBezTo>
                <a:cubicBezTo>
                  <a:pt x="20893" y="7978"/>
                  <a:pt x="21600" y="474"/>
                  <a:pt x="21557" y="89"/>
                </a:cubicBezTo>
                <a:cubicBezTo>
                  <a:pt x="21556" y="76"/>
                  <a:pt x="21559" y="5"/>
                  <a:pt x="21557" y="0"/>
                </a:cubicBezTo>
                <a:close/>
              </a:path>
            </a:pathLst>
          </a:custGeom>
          <a:ln w="12700">
            <a:miter lim="400000"/>
          </a:ln>
        </p:spPr>
      </p:pic>
      <p:sp>
        <p:nvSpPr>
          <p:cNvPr id="163" name="Progress and attainment is monitored through termly pupil progress meetings. We will meet with you if we identify that your child is not making expected progress."/>
          <p:cNvSpPr txBox="1"/>
          <p:nvPr/>
        </p:nvSpPr>
        <p:spPr>
          <a:xfrm>
            <a:off x="1704634" y="3797464"/>
            <a:ext cx="8120377" cy="31357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700">
                <a:latin typeface="Chalkboard SE Regular"/>
                <a:ea typeface="Chalkboard SE Regular"/>
                <a:cs typeface="Chalkboard SE Regular"/>
                <a:sym typeface="Chalkboard SE Regular"/>
              </a:defRPr>
            </a:lvl1pPr>
          </a:lstStyle>
          <a:p>
            <a:r>
              <a:t>Progress and attainment is monitored through termly pupil progress meetings. We will meet with you if we identify that your child is not making expected progress.</a:t>
            </a:r>
          </a:p>
        </p:txBody>
      </p:sp>
      <p:sp>
        <p:nvSpPr>
          <p:cNvPr id="164" name="Search"/>
          <p:cNvSpPr/>
          <p:nvPr/>
        </p:nvSpPr>
        <p:spPr>
          <a:xfrm>
            <a:off x="564640" y="7292835"/>
            <a:ext cx="1041335" cy="1220499"/>
          </a:xfrm>
          <a:custGeom>
            <a:avLst/>
            <a:gdLst/>
            <a:ahLst/>
            <a:cxnLst>
              <a:cxn ang="0">
                <a:pos x="wd2" y="hd2"/>
              </a:cxn>
              <a:cxn ang="5400000">
                <a:pos x="wd2" y="hd2"/>
              </a:cxn>
              <a:cxn ang="10800000">
                <a:pos x="wd2" y="hd2"/>
              </a:cxn>
              <a:cxn ang="16200000">
                <a:pos x="wd2" y="hd2"/>
              </a:cxn>
            </a:cxnLst>
            <a:rect l="0" t="0" r="r" b="b"/>
            <a:pathLst>
              <a:path w="20400" h="21502" extrusionOk="0">
                <a:moveTo>
                  <a:pt x="7928" y="4"/>
                </a:moveTo>
                <a:cubicBezTo>
                  <a:pt x="6343" y="54"/>
                  <a:pt x="4758" y="513"/>
                  <a:pt x="3383" y="1414"/>
                </a:cubicBezTo>
                <a:cubicBezTo>
                  <a:pt x="-286" y="3816"/>
                  <a:pt x="-1098" y="8454"/>
                  <a:pt x="1573" y="11753"/>
                </a:cubicBezTo>
                <a:cubicBezTo>
                  <a:pt x="3866" y="14587"/>
                  <a:pt x="8102" y="15587"/>
                  <a:pt x="11645" y="14130"/>
                </a:cubicBezTo>
                <a:lnTo>
                  <a:pt x="11895" y="14028"/>
                </a:lnTo>
                <a:lnTo>
                  <a:pt x="12039" y="14238"/>
                </a:lnTo>
                <a:cubicBezTo>
                  <a:pt x="12051" y="14256"/>
                  <a:pt x="12060" y="14269"/>
                  <a:pt x="12071" y="14282"/>
                </a:cubicBezTo>
                <a:lnTo>
                  <a:pt x="17686" y="21218"/>
                </a:lnTo>
                <a:cubicBezTo>
                  <a:pt x="17806" y="21366"/>
                  <a:pt x="17984" y="21464"/>
                  <a:pt x="18188" y="21493"/>
                </a:cubicBezTo>
                <a:cubicBezTo>
                  <a:pt x="18392" y="21522"/>
                  <a:pt x="18597" y="21479"/>
                  <a:pt x="18762" y="21371"/>
                </a:cubicBezTo>
                <a:lnTo>
                  <a:pt x="20082" y="20505"/>
                </a:lnTo>
                <a:cubicBezTo>
                  <a:pt x="20425" y="20281"/>
                  <a:pt x="20502" y="19847"/>
                  <a:pt x="20252" y="19538"/>
                </a:cubicBezTo>
                <a:lnTo>
                  <a:pt x="14637" y="12602"/>
                </a:lnTo>
                <a:cubicBezTo>
                  <a:pt x="14613" y="12572"/>
                  <a:pt x="14586" y="12546"/>
                  <a:pt x="14559" y="12521"/>
                </a:cubicBezTo>
                <a:lnTo>
                  <a:pt x="14359" y="12340"/>
                </a:lnTo>
                <a:lnTo>
                  <a:pt x="14540" y="12143"/>
                </a:lnTo>
                <a:cubicBezTo>
                  <a:pt x="16964" y="9533"/>
                  <a:pt x="17103" y="5790"/>
                  <a:pt x="14878" y="3042"/>
                </a:cubicBezTo>
                <a:cubicBezTo>
                  <a:pt x="13209" y="980"/>
                  <a:pt x="10569" y="-78"/>
                  <a:pt x="7928" y="4"/>
                </a:cubicBezTo>
                <a:close/>
                <a:moveTo>
                  <a:pt x="7952" y="1548"/>
                </a:moveTo>
                <a:cubicBezTo>
                  <a:pt x="8377" y="1533"/>
                  <a:pt x="8807" y="1556"/>
                  <a:pt x="9237" y="1617"/>
                </a:cubicBezTo>
                <a:cubicBezTo>
                  <a:pt x="10956" y="1861"/>
                  <a:pt x="12466" y="2690"/>
                  <a:pt x="13488" y="3952"/>
                </a:cubicBezTo>
                <a:cubicBezTo>
                  <a:pt x="15601" y="6562"/>
                  <a:pt x="14959" y="10231"/>
                  <a:pt x="12058" y="12131"/>
                </a:cubicBezTo>
                <a:cubicBezTo>
                  <a:pt x="10904" y="12887"/>
                  <a:pt x="9563" y="13250"/>
                  <a:pt x="8234" y="13250"/>
                </a:cubicBezTo>
                <a:cubicBezTo>
                  <a:pt x="6221" y="13250"/>
                  <a:pt x="4235" y="12415"/>
                  <a:pt x="2963" y="10843"/>
                </a:cubicBezTo>
                <a:cubicBezTo>
                  <a:pt x="850" y="8233"/>
                  <a:pt x="1491" y="4565"/>
                  <a:pt x="4393" y="2665"/>
                </a:cubicBezTo>
                <a:cubicBezTo>
                  <a:pt x="5446" y="1976"/>
                  <a:pt x="6677" y="1593"/>
                  <a:pt x="7952" y="1548"/>
                </a:cubicBezTo>
                <a:close/>
              </a:path>
            </a:pathLst>
          </a:custGeom>
          <a:solidFill>
            <a:srgbClr val="014248"/>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165" name="Needs are identified through our “raising a concern” forms."/>
          <p:cNvSpPr txBox="1"/>
          <p:nvPr/>
        </p:nvSpPr>
        <p:spPr>
          <a:xfrm>
            <a:off x="1785770" y="7374251"/>
            <a:ext cx="7958106" cy="135075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700">
                <a:latin typeface="Chalkboard SE Regular"/>
                <a:ea typeface="Chalkboard SE Regular"/>
                <a:cs typeface="Chalkboard SE Regular"/>
                <a:sym typeface="Chalkboard SE Regular"/>
              </a:defRPr>
            </a:lvl1pPr>
          </a:lstStyle>
          <a:p>
            <a:r>
              <a:t>Needs are identified through our “raising a concern” forms. </a:t>
            </a:r>
          </a:p>
        </p:txBody>
      </p:sp>
      <p:sp>
        <p:nvSpPr>
          <p:cNvPr id="166" name="Paper Clip"/>
          <p:cNvSpPr/>
          <p:nvPr/>
        </p:nvSpPr>
        <p:spPr>
          <a:xfrm>
            <a:off x="780753" y="9784444"/>
            <a:ext cx="631869" cy="1655369"/>
          </a:xfrm>
          <a:custGeom>
            <a:avLst/>
            <a:gdLst/>
            <a:ahLst/>
            <a:cxnLst>
              <a:cxn ang="0">
                <a:pos x="wd2" y="hd2"/>
              </a:cxn>
              <a:cxn ang="5400000">
                <a:pos x="wd2" y="hd2"/>
              </a:cxn>
              <a:cxn ang="10800000">
                <a:pos x="wd2" y="hd2"/>
              </a:cxn>
              <a:cxn ang="16200000">
                <a:pos x="wd2" y="hd2"/>
              </a:cxn>
            </a:cxnLst>
            <a:rect l="0" t="0" r="r" b="b"/>
            <a:pathLst>
              <a:path w="21600" h="21587" extrusionOk="0">
                <a:moveTo>
                  <a:pt x="8320" y="1"/>
                </a:moveTo>
                <a:cubicBezTo>
                  <a:pt x="7923" y="-3"/>
                  <a:pt x="4263" y="-13"/>
                  <a:pt x="1919" y="849"/>
                </a:cubicBezTo>
                <a:cubicBezTo>
                  <a:pt x="644" y="1318"/>
                  <a:pt x="0" y="1941"/>
                  <a:pt x="0" y="2701"/>
                </a:cubicBezTo>
                <a:lnTo>
                  <a:pt x="0" y="18022"/>
                </a:lnTo>
                <a:cubicBezTo>
                  <a:pt x="0" y="18058"/>
                  <a:pt x="120" y="21587"/>
                  <a:pt x="10672" y="21587"/>
                </a:cubicBezTo>
                <a:cubicBezTo>
                  <a:pt x="14452" y="21587"/>
                  <a:pt x="21600" y="20874"/>
                  <a:pt x="21600" y="18177"/>
                </a:cubicBezTo>
                <a:lnTo>
                  <a:pt x="21600" y="5534"/>
                </a:lnTo>
                <a:cubicBezTo>
                  <a:pt x="21600" y="5247"/>
                  <a:pt x="20990" y="5015"/>
                  <a:pt x="20238" y="5015"/>
                </a:cubicBezTo>
                <a:cubicBezTo>
                  <a:pt x="19487" y="5015"/>
                  <a:pt x="18881" y="5247"/>
                  <a:pt x="18881" y="5534"/>
                </a:cubicBezTo>
                <a:lnTo>
                  <a:pt x="18881" y="18177"/>
                </a:lnTo>
                <a:cubicBezTo>
                  <a:pt x="18881" y="20510"/>
                  <a:pt x="11004" y="20548"/>
                  <a:pt x="10672" y="20548"/>
                </a:cubicBezTo>
                <a:cubicBezTo>
                  <a:pt x="3010" y="20548"/>
                  <a:pt x="2726" y="18278"/>
                  <a:pt x="2719" y="18022"/>
                </a:cubicBezTo>
                <a:lnTo>
                  <a:pt x="2719" y="2701"/>
                </a:lnTo>
                <a:cubicBezTo>
                  <a:pt x="2719" y="2229"/>
                  <a:pt x="3075" y="1870"/>
                  <a:pt x="3802" y="1601"/>
                </a:cubicBezTo>
                <a:cubicBezTo>
                  <a:pt x="5389" y="1014"/>
                  <a:pt x="8225" y="1039"/>
                  <a:pt x="8249" y="1040"/>
                </a:cubicBezTo>
                <a:lnTo>
                  <a:pt x="8298" y="1040"/>
                </a:lnTo>
                <a:cubicBezTo>
                  <a:pt x="10640" y="1040"/>
                  <a:pt x="12331" y="1244"/>
                  <a:pt x="13183" y="1628"/>
                </a:cubicBezTo>
                <a:cubicBezTo>
                  <a:pt x="14071" y="2030"/>
                  <a:pt x="13857" y="2528"/>
                  <a:pt x="13850" y="2544"/>
                </a:cubicBezTo>
                <a:lnTo>
                  <a:pt x="13828" y="2593"/>
                </a:lnTo>
                <a:lnTo>
                  <a:pt x="13828" y="13797"/>
                </a:lnTo>
                <a:cubicBezTo>
                  <a:pt x="13828" y="14163"/>
                  <a:pt x="13588" y="14429"/>
                  <a:pt x="13099" y="14612"/>
                </a:cubicBezTo>
                <a:cubicBezTo>
                  <a:pt x="12278" y="14919"/>
                  <a:pt x="10962" y="14913"/>
                  <a:pt x="10950" y="14914"/>
                </a:cubicBezTo>
                <a:lnTo>
                  <a:pt x="10902" y="14912"/>
                </a:lnTo>
                <a:cubicBezTo>
                  <a:pt x="9968" y="14912"/>
                  <a:pt x="9268" y="14822"/>
                  <a:pt x="8824" y="14642"/>
                </a:cubicBezTo>
                <a:cubicBezTo>
                  <a:pt x="8062" y="14335"/>
                  <a:pt x="8125" y="13836"/>
                  <a:pt x="8125" y="13835"/>
                </a:cubicBezTo>
                <a:lnTo>
                  <a:pt x="8130" y="8716"/>
                </a:lnTo>
                <a:cubicBezTo>
                  <a:pt x="8130" y="8430"/>
                  <a:pt x="7520" y="8197"/>
                  <a:pt x="6768" y="8197"/>
                </a:cubicBezTo>
                <a:cubicBezTo>
                  <a:pt x="6016" y="8197"/>
                  <a:pt x="5407" y="8430"/>
                  <a:pt x="5407" y="8716"/>
                </a:cubicBezTo>
                <a:lnTo>
                  <a:pt x="5407" y="13782"/>
                </a:lnTo>
                <a:cubicBezTo>
                  <a:pt x="5385" y="13948"/>
                  <a:pt x="5363" y="14748"/>
                  <a:pt x="6821" y="15346"/>
                </a:cubicBezTo>
                <a:cubicBezTo>
                  <a:pt x="7798" y="15746"/>
                  <a:pt x="9166" y="15949"/>
                  <a:pt x="10884" y="15951"/>
                </a:cubicBezTo>
                <a:cubicBezTo>
                  <a:pt x="11241" y="15954"/>
                  <a:pt x="13390" y="15949"/>
                  <a:pt x="14978" y="15364"/>
                </a:cubicBezTo>
                <a:cubicBezTo>
                  <a:pt x="16020" y="14980"/>
                  <a:pt x="16551" y="14453"/>
                  <a:pt x="16551" y="13797"/>
                </a:cubicBezTo>
                <a:lnTo>
                  <a:pt x="16551" y="2681"/>
                </a:lnTo>
                <a:cubicBezTo>
                  <a:pt x="16629" y="2456"/>
                  <a:pt x="16773" y="1656"/>
                  <a:pt x="15300" y="976"/>
                </a:cubicBezTo>
                <a:cubicBezTo>
                  <a:pt x="13903" y="330"/>
                  <a:pt x="11555" y="2"/>
                  <a:pt x="8320" y="1"/>
                </a:cubicBezTo>
                <a:close/>
              </a:path>
            </a:pathLst>
          </a:custGeom>
          <a:solidFill>
            <a:srgbClr val="014248"/>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167" name="Additional support will be reviewed and updated termly by class teachers, who will detail this in a class provision map. These are kept in the classroom so that all staff are able to know how to support individual children."/>
          <p:cNvSpPr txBox="1"/>
          <p:nvPr/>
        </p:nvSpPr>
        <p:spPr>
          <a:xfrm>
            <a:off x="1866905" y="8944538"/>
            <a:ext cx="7795835" cy="43256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700">
                <a:latin typeface="Chalkboard SE Regular"/>
                <a:ea typeface="Chalkboard SE Regular"/>
                <a:cs typeface="Chalkboard SE Regular"/>
                <a:sym typeface="Chalkboard SE Regular"/>
              </a:defRPr>
            </a:lvl1pPr>
          </a:lstStyle>
          <a:p>
            <a:r>
              <a:t>Additional support will be reviewed and updated termly by class teachers, who will detail this in a class provision map. These are kept in the classroom so that all staff are able to know how to support individual children. </a:t>
            </a:r>
          </a:p>
        </p:txBody>
      </p:sp>
      <p:sp>
        <p:nvSpPr>
          <p:cNvPr id="168" name="Examples of in-class support used:"/>
          <p:cNvSpPr/>
          <p:nvPr/>
        </p:nvSpPr>
        <p:spPr>
          <a:xfrm>
            <a:off x="9957954" y="493060"/>
            <a:ext cx="7369012" cy="1184665"/>
          </a:xfrm>
          <a:prstGeom prst="roundRect">
            <a:avLst>
              <a:gd name="adj" fmla="val 10445"/>
            </a:avLst>
          </a:prstGeom>
          <a:solidFill>
            <a:srgbClr val="FFFFFF"/>
          </a:solidFill>
          <a:ln w="762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algn="ctr" defTabSz="825500">
              <a:lnSpc>
                <a:spcPct val="100000"/>
              </a:lnSpc>
              <a:spcBef>
                <a:spcPts val="0"/>
              </a:spcBef>
              <a:defRPr sz="3200">
                <a:latin typeface="Chalkboard SE Regular"/>
                <a:ea typeface="Chalkboard SE Regular"/>
                <a:cs typeface="Chalkboard SE Regular"/>
                <a:sym typeface="Chalkboard SE Regular"/>
              </a:defRPr>
            </a:lvl1pPr>
          </a:lstStyle>
          <a:p>
            <a:r>
              <a:t>Examples of in-class support used:</a:t>
            </a:r>
          </a:p>
        </p:txBody>
      </p:sp>
      <p:sp>
        <p:nvSpPr>
          <p:cNvPr id="169" name="High quality teaching…"/>
          <p:cNvSpPr txBox="1"/>
          <p:nvPr/>
        </p:nvSpPr>
        <p:spPr>
          <a:xfrm>
            <a:off x="9923671" y="1824920"/>
            <a:ext cx="7437578" cy="115082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defRPr sz="2400">
                <a:latin typeface="Chalkboard SE Regular"/>
                <a:ea typeface="Chalkboard SE Regular"/>
                <a:cs typeface="Chalkboard SE Regular"/>
                <a:sym typeface="Chalkboard SE Regular"/>
              </a:defRPr>
            </a:pPr>
            <a:r>
              <a:t>High quality teaching</a:t>
            </a:r>
          </a:p>
          <a:p>
            <a:pPr>
              <a:defRPr sz="2400">
                <a:latin typeface="Chalkboard SE Regular"/>
                <a:ea typeface="Chalkboard SE Regular"/>
                <a:cs typeface="Chalkboard SE Regular"/>
                <a:sym typeface="Chalkboard SE Regular"/>
              </a:defRPr>
            </a:pPr>
            <a:r>
              <a:t>Dyslexia friendly teaching approach </a:t>
            </a:r>
          </a:p>
          <a:p>
            <a:pPr>
              <a:defRPr sz="2400">
                <a:latin typeface="Chalkboard SE Regular"/>
                <a:ea typeface="Chalkboard SE Regular"/>
                <a:cs typeface="Chalkboard SE Regular"/>
                <a:sym typeface="Chalkboard SE Regular"/>
              </a:defRPr>
            </a:pPr>
            <a:r>
              <a:t>Visual supports (e.g. timetables, checklists, task breakdowns)</a:t>
            </a:r>
          </a:p>
          <a:p>
            <a:pPr>
              <a:defRPr sz="2400">
                <a:latin typeface="Chalkboard SE Regular"/>
                <a:ea typeface="Chalkboard SE Regular"/>
                <a:cs typeface="Chalkboard SE Regular"/>
                <a:sym typeface="Chalkboard SE Regular"/>
              </a:defRPr>
            </a:pPr>
            <a:r>
              <a:t>Pre and post teaching of strategies and vocabulary</a:t>
            </a:r>
          </a:p>
          <a:p>
            <a:pPr>
              <a:defRPr sz="2400">
                <a:latin typeface="Chalkboard SE Regular"/>
                <a:ea typeface="Chalkboard SE Regular"/>
                <a:cs typeface="Chalkboard SE Regular"/>
                <a:sym typeface="Chalkboard SE Regular"/>
              </a:defRPr>
            </a:pPr>
            <a:r>
              <a:t>Access to technology (e.g. iPad, voice recorder) </a:t>
            </a:r>
          </a:p>
          <a:p>
            <a:pPr>
              <a:defRPr sz="2400">
                <a:latin typeface="Chalkboard SE Regular"/>
                <a:ea typeface="Chalkboard SE Regular"/>
                <a:cs typeface="Chalkboard SE Regular"/>
                <a:sym typeface="Chalkboard SE Regular"/>
              </a:defRPr>
            </a:pPr>
            <a:r>
              <a:t>Additional adult input/support in class (through group work or 1:1)</a:t>
            </a:r>
          </a:p>
          <a:p>
            <a:pPr>
              <a:defRPr sz="2400">
                <a:latin typeface="Chalkboard SE Regular"/>
                <a:ea typeface="Chalkboard SE Regular"/>
                <a:cs typeface="Chalkboard SE Regular"/>
                <a:sym typeface="Chalkboard SE Regular"/>
              </a:defRPr>
            </a:pPr>
            <a:r>
              <a:t>Scaffolded/modelled/differentiated tasks (access to an individualised curriculum in instances of severe SEND)</a:t>
            </a:r>
          </a:p>
          <a:p>
            <a:pPr>
              <a:defRPr sz="2400">
                <a:latin typeface="Chalkboard SE Regular"/>
                <a:ea typeface="Chalkboard SE Regular"/>
                <a:cs typeface="Chalkboard SE Regular"/>
                <a:sym typeface="Chalkboard SE Regular"/>
              </a:defRPr>
            </a:pPr>
            <a:r>
              <a:t>Speech and language strategies (e.g. Colourful Semantics, Shape Coding)</a:t>
            </a:r>
          </a:p>
          <a:p>
            <a:pPr>
              <a:defRPr sz="2400">
                <a:latin typeface="Chalkboard SE Regular"/>
                <a:ea typeface="Chalkboard SE Regular"/>
                <a:cs typeface="Chalkboard SE Regular"/>
                <a:sym typeface="Chalkboard SE Regular"/>
              </a:defRPr>
            </a:pPr>
            <a:r>
              <a:t>Accessibility resources (e.g. writing slopes, pencil grips, wobble cushions</a:t>
            </a:r>
          </a:p>
          <a:p>
            <a:pPr>
              <a:defRPr sz="2400">
                <a:latin typeface="Chalkboard SE Regular"/>
                <a:ea typeface="Chalkboard SE Regular"/>
                <a:cs typeface="Chalkboard SE Regular"/>
                <a:sym typeface="Chalkboard SE Regular"/>
              </a:defRPr>
            </a:pPr>
            <a:r>
              <a:t>Physical resources (manipulatives)</a:t>
            </a:r>
          </a:p>
        </p:txBody>
      </p:sp>
      <p:sp>
        <p:nvSpPr>
          <p:cNvPr id="170" name="Interventions:"/>
          <p:cNvSpPr/>
          <p:nvPr/>
        </p:nvSpPr>
        <p:spPr>
          <a:xfrm>
            <a:off x="19581090" y="472379"/>
            <a:ext cx="3308620" cy="1226028"/>
          </a:xfrm>
          <a:prstGeom prst="roundRect">
            <a:avLst>
              <a:gd name="adj" fmla="val 9593"/>
            </a:avLst>
          </a:prstGeom>
          <a:solidFill>
            <a:srgbClr val="FFFFFF"/>
          </a:solidFill>
          <a:ln w="762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algn="ctr" defTabSz="825500">
              <a:lnSpc>
                <a:spcPct val="100000"/>
              </a:lnSpc>
              <a:spcBef>
                <a:spcPts val="0"/>
              </a:spcBef>
              <a:defRPr sz="3200">
                <a:latin typeface="Chalkboard SE Regular"/>
                <a:ea typeface="Chalkboard SE Regular"/>
                <a:cs typeface="Chalkboard SE Regular"/>
                <a:sym typeface="Chalkboard SE Regular"/>
              </a:defRPr>
            </a:lvl1pPr>
          </a:lstStyle>
          <a:p>
            <a:r>
              <a:t>Interventions:</a:t>
            </a:r>
          </a:p>
        </p:txBody>
      </p:sp>
      <p:pic>
        <p:nvPicPr>
          <p:cNvPr id="171" name="Image" descr="Image"/>
          <p:cNvPicPr>
            <a:picLocks noChangeAspect="1"/>
          </p:cNvPicPr>
          <p:nvPr/>
        </p:nvPicPr>
        <p:blipFill>
          <a:blip r:embed="rId3"/>
          <a:srcRect l="2319" t="11393" r="21958"/>
          <a:stretch>
            <a:fillRect/>
          </a:stretch>
        </p:blipFill>
        <p:spPr>
          <a:xfrm rot="3425317">
            <a:off x="21654239" y="9827884"/>
            <a:ext cx="1826427" cy="1602900"/>
          </a:xfrm>
          <a:custGeom>
            <a:avLst/>
            <a:gdLst/>
            <a:ahLst/>
            <a:cxnLst>
              <a:cxn ang="0">
                <a:pos x="wd2" y="hd2"/>
              </a:cxn>
              <a:cxn ang="5400000">
                <a:pos x="wd2" y="hd2"/>
              </a:cxn>
              <a:cxn ang="10800000">
                <a:pos x="wd2" y="hd2"/>
              </a:cxn>
              <a:cxn ang="16200000">
                <a:pos x="wd2" y="hd2"/>
              </a:cxn>
            </a:cxnLst>
            <a:rect l="0" t="0" r="r" b="b"/>
            <a:pathLst>
              <a:path w="21595" h="21600" extrusionOk="0">
                <a:moveTo>
                  <a:pt x="19869" y="0"/>
                </a:moveTo>
                <a:lnTo>
                  <a:pt x="16340" y="128"/>
                </a:lnTo>
                <a:cubicBezTo>
                  <a:pt x="15284" y="167"/>
                  <a:pt x="13957" y="204"/>
                  <a:pt x="12590" y="235"/>
                </a:cubicBezTo>
                <a:cubicBezTo>
                  <a:pt x="12538" y="243"/>
                  <a:pt x="12482" y="242"/>
                  <a:pt x="12426" y="241"/>
                </a:cubicBezTo>
                <a:cubicBezTo>
                  <a:pt x="10224" y="289"/>
                  <a:pt x="7904" y="324"/>
                  <a:pt x="6222" y="326"/>
                </a:cubicBezTo>
                <a:cubicBezTo>
                  <a:pt x="3450" y="330"/>
                  <a:pt x="916" y="405"/>
                  <a:pt x="591" y="497"/>
                </a:cubicBezTo>
                <a:lnTo>
                  <a:pt x="0" y="668"/>
                </a:lnTo>
                <a:lnTo>
                  <a:pt x="160" y="8963"/>
                </a:lnTo>
                <a:cubicBezTo>
                  <a:pt x="247" y="13525"/>
                  <a:pt x="318" y="17827"/>
                  <a:pt x="319" y="18525"/>
                </a:cubicBezTo>
                <a:cubicBezTo>
                  <a:pt x="321" y="19677"/>
                  <a:pt x="391" y="19825"/>
                  <a:pt x="1061" y="20113"/>
                </a:cubicBezTo>
                <a:cubicBezTo>
                  <a:pt x="1555" y="20326"/>
                  <a:pt x="1797" y="20619"/>
                  <a:pt x="1797" y="21012"/>
                </a:cubicBezTo>
                <a:cubicBezTo>
                  <a:pt x="1797" y="21578"/>
                  <a:pt x="1991" y="21599"/>
                  <a:pt x="10746" y="21600"/>
                </a:cubicBezTo>
                <a:cubicBezTo>
                  <a:pt x="15945" y="21599"/>
                  <a:pt x="18611" y="21584"/>
                  <a:pt x="19878" y="21504"/>
                </a:cubicBezTo>
                <a:cubicBezTo>
                  <a:pt x="20824" y="21433"/>
                  <a:pt x="20971" y="21312"/>
                  <a:pt x="20971" y="21097"/>
                </a:cubicBezTo>
                <a:cubicBezTo>
                  <a:pt x="20971" y="20820"/>
                  <a:pt x="21087" y="20462"/>
                  <a:pt x="21225" y="20306"/>
                </a:cubicBezTo>
                <a:cubicBezTo>
                  <a:pt x="21416" y="20087"/>
                  <a:pt x="21600" y="11466"/>
                  <a:pt x="21595" y="5824"/>
                </a:cubicBezTo>
                <a:cubicBezTo>
                  <a:pt x="21594" y="3943"/>
                  <a:pt x="21570" y="2391"/>
                  <a:pt x="21520" y="1594"/>
                </a:cubicBezTo>
                <a:lnTo>
                  <a:pt x="21516" y="1524"/>
                </a:lnTo>
                <a:cubicBezTo>
                  <a:pt x="21508" y="1420"/>
                  <a:pt x="21502" y="1322"/>
                  <a:pt x="21497" y="1219"/>
                </a:cubicBezTo>
                <a:lnTo>
                  <a:pt x="21455" y="540"/>
                </a:lnTo>
                <a:cubicBezTo>
                  <a:pt x="21435" y="426"/>
                  <a:pt x="21413" y="332"/>
                  <a:pt x="21394" y="251"/>
                </a:cubicBezTo>
                <a:cubicBezTo>
                  <a:pt x="21297" y="52"/>
                  <a:pt x="21090" y="27"/>
                  <a:pt x="20619" y="27"/>
                </a:cubicBezTo>
                <a:cubicBezTo>
                  <a:pt x="20527" y="27"/>
                  <a:pt x="20440" y="14"/>
                  <a:pt x="20352" y="5"/>
                </a:cubicBezTo>
                <a:cubicBezTo>
                  <a:pt x="20187" y="3"/>
                  <a:pt x="20066" y="1"/>
                  <a:pt x="19869" y="0"/>
                </a:cubicBezTo>
                <a:close/>
              </a:path>
            </a:pathLst>
          </a:custGeom>
          <a:ln w="12700">
            <a:miter lim="400000"/>
          </a:ln>
        </p:spPr>
      </p:pic>
      <p:pic>
        <p:nvPicPr>
          <p:cNvPr id="172" name="Image" descr="Image"/>
          <p:cNvPicPr>
            <a:picLocks noChangeAspect="1"/>
          </p:cNvPicPr>
          <p:nvPr/>
        </p:nvPicPr>
        <p:blipFill>
          <a:blip r:embed="rId4"/>
          <a:srcRect l="17733" t="25546" r="18281" b="25221"/>
          <a:stretch>
            <a:fillRect/>
          </a:stretch>
        </p:blipFill>
        <p:spPr>
          <a:xfrm flipH="1">
            <a:off x="22065382" y="12220384"/>
            <a:ext cx="1769966" cy="1361882"/>
          </a:xfrm>
          <a:custGeom>
            <a:avLst/>
            <a:gdLst/>
            <a:ahLst/>
            <a:cxnLst>
              <a:cxn ang="0">
                <a:pos x="wd2" y="hd2"/>
              </a:cxn>
              <a:cxn ang="5400000">
                <a:pos x="wd2" y="hd2"/>
              </a:cxn>
              <a:cxn ang="10800000">
                <a:pos x="wd2" y="hd2"/>
              </a:cxn>
              <a:cxn ang="16200000">
                <a:pos x="wd2" y="hd2"/>
              </a:cxn>
            </a:cxnLst>
            <a:rect l="0" t="0" r="r" b="b"/>
            <a:pathLst>
              <a:path w="21496" h="21565" extrusionOk="0">
                <a:moveTo>
                  <a:pt x="8458" y="0"/>
                </a:moveTo>
                <a:lnTo>
                  <a:pt x="4501" y="842"/>
                </a:lnTo>
                <a:lnTo>
                  <a:pt x="539" y="1691"/>
                </a:lnTo>
                <a:lnTo>
                  <a:pt x="655" y="4695"/>
                </a:lnTo>
                <a:cubicBezTo>
                  <a:pt x="717" y="6350"/>
                  <a:pt x="820" y="8760"/>
                  <a:pt x="881" y="10043"/>
                </a:cubicBezTo>
                <a:lnTo>
                  <a:pt x="992" y="12374"/>
                </a:lnTo>
                <a:lnTo>
                  <a:pt x="1941" y="13857"/>
                </a:lnTo>
                <a:cubicBezTo>
                  <a:pt x="2391" y="14563"/>
                  <a:pt x="2621" y="14980"/>
                  <a:pt x="2679" y="15221"/>
                </a:cubicBezTo>
                <a:cubicBezTo>
                  <a:pt x="2702" y="15251"/>
                  <a:pt x="2775" y="15364"/>
                  <a:pt x="2785" y="15372"/>
                </a:cubicBezTo>
                <a:cubicBezTo>
                  <a:pt x="2835" y="15412"/>
                  <a:pt x="2854" y="15488"/>
                  <a:pt x="2828" y="15542"/>
                </a:cubicBezTo>
                <a:cubicBezTo>
                  <a:pt x="2802" y="15597"/>
                  <a:pt x="2812" y="15612"/>
                  <a:pt x="2852" y="15579"/>
                </a:cubicBezTo>
                <a:cubicBezTo>
                  <a:pt x="2892" y="15547"/>
                  <a:pt x="2983" y="15639"/>
                  <a:pt x="3050" y="15774"/>
                </a:cubicBezTo>
                <a:cubicBezTo>
                  <a:pt x="3117" y="15910"/>
                  <a:pt x="3301" y="16218"/>
                  <a:pt x="3460" y="16465"/>
                </a:cubicBezTo>
                <a:cubicBezTo>
                  <a:pt x="3817" y="17022"/>
                  <a:pt x="3854" y="17161"/>
                  <a:pt x="3725" y="17402"/>
                </a:cubicBezTo>
                <a:cubicBezTo>
                  <a:pt x="3668" y="17507"/>
                  <a:pt x="3631" y="17680"/>
                  <a:pt x="3643" y="17785"/>
                </a:cubicBezTo>
                <a:cubicBezTo>
                  <a:pt x="3651" y="17855"/>
                  <a:pt x="3631" y="17920"/>
                  <a:pt x="3604" y="17974"/>
                </a:cubicBezTo>
                <a:cubicBezTo>
                  <a:pt x="3589" y="18031"/>
                  <a:pt x="3571" y="18071"/>
                  <a:pt x="3546" y="18081"/>
                </a:cubicBezTo>
                <a:cubicBezTo>
                  <a:pt x="3496" y="18101"/>
                  <a:pt x="3423" y="18110"/>
                  <a:pt x="3359" y="18125"/>
                </a:cubicBezTo>
                <a:cubicBezTo>
                  <a:pt x="3142" y="18207"/>
                  <a:pt x="2868" y="18277"/>
                  <a:pt x="2838" y="18238"/>
                </a:cubicBezTo>
                <a:cubicBezTo>
                  <a:pt x="2820" y="18214"/>
                  <a:pt x="2811" y="18030"/>
                  <a:pt x="2809" y="17835"/>
                </a:cubicBezTo>
                <a:cubicBezTo>
                  <a:pt x="2805" y="17788"/>
                  <a:pt x="2798" y="17765"/>
                  <a:pt x="2795" y="17710"/>
                </a:cubicBezTo>
                <a:cubicBezTo>
                  <a:pt x="2784" y="17513"/>
                  <a:pt x="2749" y="17296"/>
                  <a:pt x="2698" y="17194"/>
                </a:cubicBezTo>
                <a:cubicBezTo>
                  <a:pt x="2624" y="17047"/>
                  <a:pt x="2612" y="16960"/>
                  <a:pt x="2664" y="16918"/>
                </a:cubicBezTo>
                <a:cubicBezTo>
                  <a:pt x="2791" y="16816"/>
                  <a:pt x="2670" y="15800"/>
                  <a:pt x="2505" y="15586"/>
                </a:cubicBezTo>
                <a:cubicBezTo>
                  <a:pt x="2491" y="15567"/>
                  <a:pt x="2479" y="15556"/>
                  <a:pt x="2467" y="15542"/>
                </a:cubicBezTo>
                <a:cubicBezTo>
                  <a:pt x="2279" y="15601"/>
                  <a:pt x="2090" y="15599"/>
                  <a:pt x="1917" y="15548"/>
                </a:cubicBezTo>
                <a:cubicBezTo>
                  <a:pt x="1699" y="15617"/>
                  <a:pt x="1540" y="15640"/>
                  <a:pt x="1517" y="15592"/>
                </a:cubicBezTo>
                <a:cubicBezTo>
                  <a:pt x="1505" y="15566"/>
                  <a:pt x="1489" y="15368"/>
                  <a:pt x="1474" y="15234"/>
                </a:cubicBezTo>
                <a:cubicBezTo>
                  <a:pt x="1420" y="15153"/>
                  <a:pt x="1378" y="15065"/>
                  <a:pt x="1363" y="14963"/>
                </a:cubicBezTo>
                <a:cubicBezTo>
                  <a:pt x="1193" y="13781"/>
                  <a:pt x="380" y="14000"/>
                  <a:pt x="380" y="15227"/>
                </a:cubicBezTo>
                <a:cubicBezTo>
                  <a:pt x="380" y="15390"/>
                  <a:pt x="365" y="15548"/>
                  <a:pt x="346" y="15692"/>
                </a:cubicBezTo>
                <a:cubicBezTo>
                  <a:pt x="353" y="15710"/>
                  <a:pt x="353" y="15735"/>
                  <a:pt x="360" y="15749"/>
                </a:cubicBezTo>
                <a:cubicBezTo>
                  <a:pt x="464" y="15955"/>
                  <a:pt x="466" y="15977"/>
                  <a:pt x="346" y="16032"/>
                </a:cubicBezTo>
                <a:cubicBezTo>
                  <a:pt x="326" y="16041"/>
                  <a:pt x="289" y="16066"/>
                  <a:pt x="259" y="16088"/>
                </a:cubicBezTo>
                <a:cubicBezTo>
                  <a:pt x="259" y="16089"/>
                  <a:pt x="259" y="16094"/>
                  <a:pt x="259" y="16095"/>
                </a:cubicBezTo>
                <a:cubicBezTo>
                  <a:pt x="236" y="16156"/>
                  <a:pt x="213" y="16199"/>
                  <a:pt x="187" y="16220"/>
                </a:cubicBezTo>
                <a:cubicBezTo>
                  <a:pt x="-104" y="16455"/>
                  <a:pt x="-42" y="17496"/>
                  <a:pt x="283" y="17848"/>
                </a:cubicBezTo>
                <a:cubicBezTo>
                  <a:pt x="301" y="17867"/>
                  <a:pt x="315" y="17903"/>
                  <a:pt x="332" y="17930"/>
                </a:cubicBezTo>
                <a:cubicBezTo>
                  <a:pt x="580" y="17998"/>
                  <a:pt x="601" y="18065"/>
                  <a:pt x="491" y="18345"/>
                </a:cubicBezTo>
                <a:cubicBezTo>
                  <a:pt x="538" y="18543"/>
                  <a:pt x="568" y="18770"/>
                  <a:pt x="568" y="18986"/>
                </a:cubicBezTo>
                <a:cubicBezTo>
                  <a:pt x="568" y="19652"/>
                  <a:pt x="655" y="19826"/>
                  <a:pt x="1002" y="19891"/>
                </a:cubicBezTo>
                <a:cubicBezTo>
                  <a:pt x="1081" y="19905"/>
                  <a:pt x="1148" y="19943"/>
                  <a:pt x="1214" y="19991"/>
                </a:cubicBezTo>
                <a:lnTo>
                  <a:pt x="1368" y="19979"/>
                </a:lnTo>
                <a:lnTo>
                  <a:pt x="1378" y="20167"/>
                </a:lnTo>
                <a:cubicBezTo>
                  <a:pt x="1435" y="20257"/>
                  <a:pt x="1479" y="20360"/>
                  <a:pt x="1493" y="20475"/>
                </a:cubicBezTo>
                <a:cubicBezTo>
                  <a:pt x="1527" y="20750"/>
                  <a:pt x="1592" y="21123"/>
                  <a:pt x="1638" y="21305"/>
                </a:cubicBezTo>
                <a:cubicBezTo>
                  <a:pt x="1684" y="21486"/>
                  <a:pt x="1915" y="21600"/>
                  <a:pt x="2154" y="21556"/>
                </a:cubicBezTo>
                <a:cubicBezTo>
                  <a:pt x="2485" y="21495"/>
                  <a:pt x="2605" y="21272"/>
                  <a:pt x="2679" y="20601"/>
                </a:cubicBezTo>
                <a:cubicBezTo>
                  <a:pt x="2696" y="20445"/>
                  <a:pt x="2713" y="20335"/>
                  <a:pt x="2732" y="20230"/>
                </a:cubicBezTo>
                <a:lnTo>
                  <a:pt x="2732" y="19979"/>
                </a:lnTo>
                <a:lnTo>
                  <a:pt x="2375" y="19784"/>
                </a:lnTo>
                <a:cubicBezTo>
                  <a:pt x="2050" y="19611"/>
                  <a:pt x="1996" y="19607"/>
                  <a:pt x="1855" y="19727"/>
                </a:cubicBezTo>
                <a:cubicBezTo>
                  <a:pt x="1611" y="19935"/>
                  <a:pt x="1480" y="19821"/>
                  <a:pt x="1570" y="19482"/>
                </a:cubicBezTo>
                <a:cubicBezTo>
                  <a:pt x="1625" y="19276"/>
                  <a:pt x="1625" y="19138"/>
                  <a:pt x="1561" y="18935"/>
                </a:cubicBezTo>
                <a:cubicBezTo>
                  <a:pt x="1453" y="18596"/>
                  <a:pt x="1571" y="18360"/>
                  <a:pt x="1696" y="18665"/>
                </a:cubicBezTo>
                <a:cubicBezTo>
                  <a:pt x="1798" y="18914"/>
                  <a:pt x="2288" y="18918"/>
                  <a:pt x="2669" y="18678"/>
                </a:cubicBezTo>
                <a:cubicBezTo>
                  <a:pt x="2819" y="18583"/>
                  <a:pt x="2955" y="18540"/>
                  <a:pt x="2973" y="18577"/>
                </a:cubicBezTo>
                <a:cubicBezTo>
                  <a:pt x="2991" y="18614"/>
                  <a:pt x="3014" y="18912"/>
                  <a:pt x="3021" y="19243"/>
                </a:cubicBezTo>
                <a:cubicBezTo>
                  <a:pt x="3027" y="19511"/>
                  <a:pt x="3043" y="19673"/>
                  <a:pt x="3084" y="19790"/>
                </a:cubicBezTo>
                <a:cubicBezTo>
                  <a:pt x="3145" y="19788"/>
                  <a:pt x="3206" y="19790"/>
                  <a:pt x="3291" y="19803"/>
                </a:cubicBezTo>
                <a:cubicBezTo>
                  <a:pt x="3658" y="19858"/>
                  <a:pt x="3868" y="19723"/>
                  <a:pt x="4024" y="19344"/>
                </a:cubicBezTo>
                <a:cubicBezTo>
                  <a:pt x="4180" y="18963"/>
                  <a:pt x="4343" y="18849"/>
                  <a:pt x="4462" y="18935"/>
                </a:cubicBezTo>
                <a:cubicBezTo>
                  <a:pt x="4523" y="18927"/>
                  <a:pt x="4630" y="18849"/>
                  <a:pt x="4713" y="18747"/>
                </a:cubicBezTo>
                <a:cubicBezTo>
                  <a:pt x="4855" y="18573"/>
                  <a:pt x="4872" y="18467"/>
                  <a:pt x="4872" y="17804"/>
                </a:cubicBezTo>
                <a:cubicBezTo>
                  <a:pt x="4872" y="17185"/>
                  <a:pt x="4892" y="17043"/>
                  <a:pt x="4992" y="16975"/>
                </a:cubicBezTo>
                <a:cubicBezTo>
                  <a:pt x="5132" y="16880"/>
                  <a:pt x="6512" y="16427"/>
                  <a:pt x="6790" y="16384"/>
                </a:cubicBezTo>
                <a:cubicBezTo>
                  <a:pt x="6893" y="16368"/>
                  <a:pt x="6978" y="16349"/>
                  <a:pt x="6978" y="16340"/>
                </a:cubicBezTo>
                <a:cubicBezTo>
                  <a:pt x="6978" y="16323"/>
                  <a:pt x="7012" y="16309"/>
                  <a:pt x="7393" y="16189"/>
                </a:cubicBezTo>
                <a:cubicBezTo>
                  <a:pt x="7700" y="16092"/>
                  <a:pt x="8013" y="16093"/>
                  <a:pt x="8015" y="16195"/>
                </a:cubicBezTo>
                <a:cubicBezTo>
                  <a:pt x="8015" y="16245"/>
                  <a:pt x="7671" y="16460"/>
                  <a:pt x="7253" y="16673"/>
                </a:cubicBezTo>
                <a:cubicBezTo>
                  <a:pt x="6835" y="16886"/>
                  <a:pt x="6364" y="17139"/>
                  <a:pt x="6207" y="17232"/>
                </a:cubicBezTo>
                <a:cubicBezTo>
                  <a:pt x="6050" y="17326"/>
                  <a:pt x="5843" y="17432"/>
                  <a:pt x="5744" y="17465"/>
                </a:cubicBezTo>
                <a:cubicBezTo>
                  <a:pt x="5581" y="17518"/>
                  <a:pt x="5561" y="17564"/>
                  <a:pt x="5561" y="17955"/>
                </a:cubicBezTo>
                <a:cubicBezTo>
                  <a:pt x="5561" y="18193"/>
                  <a:pt x="5546" y="18449"/>
                  <a:pt x="5523" y="18527"/>
                </a:cubicBezTo>
                <a:cubicBezTo>
                  <a:pt x="5467" y="18717"/>
                  <a:pt x="5862" y="19192"/>
                  <a:pt x="6082" y="19206"/>
                </a:cubicBezTo>
                <a:cubicBezTo>
                  <a:pt x="6212" y="19093"/>
                  <a:pt x="6375" y="18978"/>
                  <a:pt x="6631" y="18835"/>
                </a:cubicBezTo>
                <a:cubicBezTo>
                  <a:pt x="7754" y="18207"/>
                  <a:pt x="7838" y="18219"/>
                  <a:pt x="8058" y="18973"/>
                </a:cubicBezTo>
                <a:cubicBezTo>
                  <a:pt x="8301" y="19807"/>
                  <a:pt x="8688" y="19761"/>
                  <a:pt x="10227" y="18734"/>
                </a:cubicBezTo>
                <a:lnTo>
                  <a:pt x="11519" y="17873"/>
                </a:lnTo>
                <a:lnTo>
                  <a:pt x="11837" y="18508"/>
                </a:lnTo>
                <a:cubicBezTo>
                  <a:pt x="12054" y="18941"/>
                  <a:pt x="12283" y="19106"/>
                  <a:pt x="12565" y="19036"/>
                </a:cubicBezTo>
                <a:cubicBezTo>
                  <a:pt x="12671" y="19009"/>
                  <a:pt x="13049" y="18767"/>
                  <a:pt x="13562" y="18407"/>
                </a:cubicBezTo>
                <a:cubicBezTo>
                  <a:pt x="13554" y="18395"/>
                  <a:pt x="13545" y="18385"/>
                  <a:pt x="13538" y="18370"/>
                </a:cubicBezTo>
                <a:cubicBezTo>
                  <a:pt x="13476" y="18239"/>
                  <a:pt x="13506" y="18067"/>
                  <a:pt x="13606" y="17986"/>
                </a:cubicBezTo>
                <a:cubicBezTo>
                  <a:pt x="13706" y="17906"/>
                  <a:pt x="13843" y="17944"/>
                  <a:pt x="13905" y="18074"/>
                </a:cubicBezTo>
                <a:cubicBezTo>
                  <a:pt x="13915" y="18097"/>
                  <a:pt x="13919" y="18119"/>
                  <a:pt x="13924" y="18143"/>
                </a:cubicBezTo>
                <a:cubicBezTo>
                  <a:pt x="14451" y="17765"/>
                  <a:pt x="15048" y="17328"/>
                  <a:pt x="15698" y="16824"/>
                </a:cubicBezTo>
                <a:cubicBezTo>
                  <a:pt x="17837" y="15165"/>
                  <a:pt x="18413" y="14600"/>
                  <a:pt x="18416" y="14178"/>
                </a:cubicBezTo>
                <a:cubicBezTo>
                  <a:pt x="18418" y="13883"/>
                  <a:pt x="18287" y="13575"/>
                  <a:pt x="18122" y="13493"/>
                </a:cubicBezTo>
                <a:cubicBezTo>
                  <a:pt x="17954" y="13409"/>
                  <a:pt x="17892" y="13316"/>
                  <a:pt x="17910" y="13223"/>
                </a:cubicBezTo>
                <a:cubicBezTo>
                  <a:pt x="17861" y="13103"/>
                  <a:pt x="17958" y="13014"/>
                  <a:pt x="18175" y="12965"/>
                </a:cubicBezTo>
                <a:cubicBezTo>
                  <a:pt x="18407" y="12840"/>
                  <a:pt x="18780" y="12715"/>
                  <a:pt x="19298" y="12588"/>
                </a:cubicBezTo>
                <a:cubicBezTo>
                  <a:pt x="20512" y="12289"/>
                  <a:pt x="20556" y="12251"/>
                  <a:pt x="20503" y="11589"/>
                </a:cubicBezTo>
                <a:cubicBezTo>
                  <a:pt x="20491" y="11445"/>
                  <a:pt x="20506" y="11282"/>
                  <a:pt x="20527" y="11124"/>
                </a:cubicBezTo>
                <a:cubicBezTo>
                  <a:pt x="20513" y="11105"/>
                  <a:pt x="20501" y="11093"/>
                  <a:pt x="20484" y="11073"/>
                </a:cubicBezTo>
                <a:lnTo>
                  <a:pt x="20228" y="10765"/>
                </a:lnTo>
                <a:lnTo>
                  <a:pt x="20397" y="10677"/>
                </a:lnTo>
                <a:cubicBezTo>
                  <a:pt x="20470" y="10638"/>
                  <a:pt x="20583" y="10602"/>
                  <a:pt x="20677" y="10571"/>
                </a:cubicBezTo>
                <a:cubicBezTo>
                  <a:pt x="20691" y="10539"/>
                  <a:pt x="20704" y="10495"/>
                  <a:pt x="20720" y="10470"/>
                </a:cubicBezTo>
                <a:cubicBezTo>
                  <a:pt x="20938" y="10128"/>
                  <a:pt x="20945" y="9948"/>
                  <a:pt x="20759" y="9559"/>
                </a:cubicBezTo>
                <a:cubicBezTo>
                  <a:pt x="20568" y="9162"/>
                  <a:pt x="20582" y="9050"/>
                  <a:pt x="20821" y="8930"/>
                </a:cubicBezTo>
                <a:cubicBezTo>
                  <a:pt x="21169" y="8756"/>
                  <a:pt x="21196" y="8069"/>
                  <a:pt x="20884" y="7642"/>
                </a:cubicBezTo>
                <a:cubicBezTo>
                  <a:pt x="20835" y="7579"/>
                  <a:pt x="20807" y="7537"/>
                  <a:pt x="20792" y="7497"/>
                </a:cubicBezTo>
                <a:cubicBezTo>
                  <a:pt x="20784" y="7480"/>
                  <a:pt x="20777" y="7463"/>
                  <a:pt x="20773" y="7447"/>
                </a:cubicBezTo>
                <a:cubicBezTo>
                  <a:pt x="20773" y="7445"/>
                  <a:pt x="20772" y="7436"/>
                  <a:pt x="20773" y="7435"/>
                </a:cubicBezTo>
                <a:cubicBezTo>
                  <a:pt x="20773" y="7434"/>
                  <a:pt x="20773" y="7429"/>
                  <a:pt x="20773" y="7428"/>
                </a:cubicBezTo>
                <a:cubicBezTo>
                  <a:pt x="20752" y="7318"/>
                  <a:pt x="20838" y="7249"/>
                  <a:pt x="21067" y="7171"/>
                </a:cubicBezTo>
                <a:cubicBezTo>
                  <a:pt x="21303" y="7090"/>
                  <a:pt x="21496" y="6884"/>
                  <a:pt x="21496" y="6712"/>
                </a:cubicBezTo>
                <a:cubicBezTo>
                  <a:pt x="21496" y="6539"/>
                  <a:pt x="20525" y="5634"/>
                  <a:pt x="19337" y="4701"/>
                </a:cubicBezTo>
                <a:lnTo>
                  <a:pt x="17177" y="3004"/>
                </a:lnTo>
                <a:lnTo>
                  <a:pt x="14912" y="3488"/>
                </a:lnTo>
                <a:cubicBezTo>
                  <a:pt x="13309" y="3831"/>
                  <a:pt x="12594" y="3892"/>
                  <a:pt x="12473" y="3702"/>
                </a:cubicBezTo>
                <a:cubicBezTo>
                  <a:pt x="12379" y="3553"/>
                  <a:pt x="11434" y="2660"/>
                  <a:pt x="10376" y="1716"/>
                </a:cubicBezTo>
                <a:lnTo>
                  <a:pt x="8458" y="0"/>
                </a:lnTo>
                <a:close/>
                <a:moveTo>
                  <a:pt x="17722" y="13122"/>
                </a:moveTo>
                <a:cubicBezTo>
                  <a:pt x="17764" y="13130"/>
                  <a:pt x="17789" y="13144"/>
                  <a:pt x="17799" y="13166"/>
                </a:cubicBezTo>
                <a:cubicBezTo>
                  <a:pt x="17841" y="13255"/>
                  <a:pt x="17307" y="13743"/>
                  <a:pt x="16637" y="14216"/>
                </a:cubicBezTo>
                <a:cubicBezTo>
                  <a:pt x="16448" y="14350"/>
                  <a:pt x="16133" y="14574"/>
                  <a:pt x="15943" y="14718"/>
                </a:cubicBezTo>
                <a:cubicBezTo>
                  <a:pt x="15754" y="14862"/>
                  <a:pt x="15578" y="14981"/>
                  <a:pt x="15548" y="14982"/>
                </a:cubicBezTo>
                <a:cubicBezTo>
                  <a:pt x="15482" y="14985"/>
                  <a:pt x="15440" y="14840"/>
                  <a:pt x="15413" y="14498"/>
                </a:cubicBezTo>
                <a:cubicBezTo>
                  <a:pt x="15397" y="14286"/>
                  <a:pt x="15338" y="14202"/>
                  <a:pt x="15100" y="14071"/>
                </a:cubicBezTo>
                <a:lnTo>
                  <a:pt x="14806" y="13914"/>
                </a:lnTo>
                <a:lnTo>
                  <a:pt x="14256" y="14285"/>
                </a:lnTo>
                <a:cubicBezTo>
                  <a:pt x="13911" y="14519"/>
                  <a:pt x="13679" y="14627"/>
                  <a:pt x="13639" y="14574"/>
                </a:cubicBezTo>
                <a:cubicBezTo>
                  <a:pt x="13605" y="14527"/>
                  <a:pt x="13565" y="14345"/>
                  <a:pt x="13553" y="14172"/>
                </a:cubicBezTo>
                <a:lnTo>
                  <a:pt x="13533" y="13857"/>
                </a:lnTo>
                <a:lnTo>
                  <a:pt x="13842" y="13857"/>
                </a:lnTo>
                <a:cubicBezTo>
                  <a:pt x="14013" y="13856"/>
                  <a:pt x="14185" y="13831"/>
                  <a:pt x="14223" y="13801"/>
                </a:cubicBezTo>
                <a:cubicBezTo>
                  <a:pt x="14261" y="13770"/>
                  <a:pt x="14477" y="13711"/>
                  <a:pt x="14705" y="13675"/>
                </a:cubicBezTo>
                <a:cubicBezTo>
                  <a:pt x="14932" y="13639"/>
                  <a:pt x="15164" y="13600"/>
                  <a:pt x="15220" y="13587"/>
                </a:cubicBezTo>
                <a:cubicBezTo>
                  <a:pt x="15277" y="13574"/>
                  <a:pt x="15572" y="13513"/>
                  <a:pt x="15876" y="13455"/>
                </a:cubicBezTo>
                <a:cubicBezTo>
                  <a:pt x="16179" y="13397"/>
                  <a:pt x="16583" y="13317"/>
                  <a:pt x="16772" y="13273"/>
                </a:cubicBezTo>
                <a:cubicBezTo>
                  <a:pt x="17311" y="13148"/>
                  <a:pt x="17596" y="13100"/>
                  <a:pt x="17722" y="13122"/>
                </a:cubicBezTo>
                <a:close/>
                <a:moveTo>
                  <a:pt x="1382" y="15743"/>
                </a:moveTo>
                <a:cubicBezTo>
                  <a:pt x="1464" y="15717"/>
                  <a:pt x="1503" y="15897"/>
                  <a:pt x="1469" y="16220"/>
                </a:cubicBezTo>
                <a:cubicBezTo>
                  <a:pt x="1440" y="16497"/>
                  <a:pt x="1458" y="16716"/>
                  <a:pt x="1532" y="16918"/>
                </a:cubicBezTo>
                <a:cubicBezTo>
                  <a:pt x="1599" y="17103"/>
                  <a:pt x="1632" y="17394"/>
                  <a:pt x="1619" y="17697"/>
                </a:cubicBezTo>
                <a:cubicBezTo>
                  <a:pt x="1595" y="18226"/>
                  <a:pt x="1577" y="18236"/>
                  <a:pt x="1079" y="18156"/>
                </a:cubicBezTo>
                <a:cubicBezTo>
                  <a:pt x="747" y="18103"/>
                  <a:pt x="696" y="18008"/>
                  <a:pt x="905" y="17829"/>
                </a:cubicBezTo>
                <a:cubicBezTo>
                  <a:pt x="1076" y="17683"/>
                  <a:pt x="1082" y="17652"/>
                  <a:pt x="1045" y="16987"/>
                </a:cubicBezTo>
                <a:cubicBezTo>
                  <a:pt x="1024" y="16609"/>
                  <a:pt x="975" y="16252"/>
                  <a:pt x="939" y="16195"/>
                </a:cubicBezTo>
                <a:cubicBezTo>
                  <a:pt x="859" y="16070"/>
                  <a:pt x="923" y="15975"/>
                  <a:pt x="1083" y="15975"/>
                </a:cubicBezTo>
                <a:cubicBezTo>
                  <a:pt x="1148" y="15975"/>
                  <a:pt x="1239" y="15911"/>
                  <a:pt x="1286" y="15837"/>
                </a:cubicBezTo>
                <a:cubicBezTo>
                  <a:pt x="1322" y="15781"/>
                  <a:pt x="1355" y="15751"/>
                  <a:pt x="1382" y="15743"/>
                </a:cubicBezTo>
                <a:close/>
                <a:moveTo>
                  <a:pt x="5277" y="19136"/>
                </a:moveTo>
                <a:cubicBezTo>
                  <a:pt x="5172" y="19130"/>
                  <a:pt x="5053" y="19188"/>
                  <a:pt x="4848" y="19306"/>
                </a:cubicBezTo>
                <a:lnTo>
                  <a:pt x="4626" y="19432"/>
                </a:lnTo>
                <a:cubicBezTo>
                  <a:pt x="4638" y="19566"/>
                  <a:pt x="4648" y="19716"/>
                  <a:pt x="4636" y="19897"/>
                </a:cubicBezTo>
                <a:cubicBezTo>
                  <a:pt x="4595" y="20520"/>
                  <a:pt x="4665" y="20828"/>
                  <a:pt x="4877" y="20934"/>
                </a:cubicBezTo>
                <a:cubicBezTo>
                  <a:pt x="5393" y="21192"/>
                  <a:pt x="5754" y="20832"/>
                  <a:pt x="5754" y="20060"/>
                </a:cubicBezTo>
                <a:cubicBezTo>
                  <a:pt x="5754" y="19875"/>
                  <a:pt x="5764" y="19738"/>
                  <a:pt x="5797" y="19614"/>
                </a:cubicBezTo>
                <a:cubicBezTo>
                  <a:pt x="5767" y="19522"/>
                  <a:pt x="5714" y="19460"/>
                  <a:pt x="5609" y="19356"/>
                </a:cubicBezTo>
                <a:cubicBezTo>
                  <a:pt x="5468" y="19216"/>
                  <a:pt x="5381" y="19143"/>
                  <a:pt x="5277" y="19136"/>
                </a:cubicBezTo>
                <a:close/>
              </a:path>
            </a:pathLst>
          </a:custGeom>
          <a:ln w="12700">
            <a:miter lim="400000"/>
          </a:ln>
        </p:spPr>
      </p:pic>
      <p:sp>
        <p:nvSpPr>
          <p:cNvPr id="173" name="Evidence-based intervention programmes are utilised in school to support pupil’s learning. Interventions are delivered by trained staff. All SEN provision is monitored and overseen by our Special Educational Needs Coordinator (SENCo). Progress within int"/>
          <p:cNvSpPr txBox="1"/>
          <p:nvPr/>
        </p:nvSpPr>
        <p:spPr>
          <a:xfrm>
            <a:off x="18226549" y="3758240"/>
            <a:ext cx="6017702" cy="764157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defRPr sz="2400">
                <a:latin typeface="Chalkboard SE Regular"/>
                <a:ea typeface="Chalkboard SE Regular"/>
                <a:cs typeface="Chalkboard SE Regular"/>
                <a:sym typeface="Chalkboard SE Regular"/>
              </a:defRPr>
            </a:pPr>
            <a:r>
              <a:rPr dirty="0"/>
              <a:t>Evidence-based intervention </a:t>
            </a:r>
            <a:r>
              <a:rPr dirty="0" err="1"/>
              <a:t>programmes</a:t>
            </a:r>
            <a:r>
              <a:rPr dirty="0"/>
              <a:t> are </a:t>
            </a:r>
            <a:r>
              <a:rPr dirty="0" err="1"/>
              <a:t>utilised</a:t>
            </a:r>
            <a:r>
              <a:rPr dirty="0"/>
              <a:t> in school to support pupil’s learning. Interventions are delivered by trained staff. All SEN provision is monitored and overseen by our Special Educational Needs Coordinator (SENCo). Progress within interventions will be tracked through baseline and post-intervention data. Here is a selection of some of the interventions we run:</a:t>
            </a:r>
          </a:p>
          <a:p>
            <a:pPr>
              <a:defRPr sz="2400">
                <a:latin typeface="Chalkboard SE Regular"/>
                <a:ea typeface="Chalkboard SE Regular"/>
                <a:cs typeface="Chalkboard SE Regular"/>
                <a:sym typeface="Chalkboard SE Regular"/>
              </a:defRPr>
            </a:pPr>
            <a:r>
              <a:rPr lang="en-US" dirty="0"/>
              <a:t>1:1 Reading </a:t>
            </a:r>
            <a:endParaRPr dirty="0"/>
          </a:p>
          <a:p>
            <a:pPr>
              <a:defRPr sz="2400">
                <a:latin typeface="Chalkboard SE Regular"/>
                <a:ea typeface="Chalkboard SE Regular"/>
                <a:cs typeface="Chalkboard SE Regular"/>
                <a:sym typeface="Chalkboard SE Regular"/>
              </a:defRPr>
            </a:pPr>
            <a:r>
              <a:rPr dirty="0"/>
              <a:t>Precision Teaching</a:t>
            </a:r>
            <a:r>
              <a:rPr lang="en-US" dirty="0"/>
              <a:t>  (Focus 5 Spellings) </a:t>
            </a:r>
            <a:endParaRPr dirty="0"/>
          </a:p>
          <a:p>
            <a:pPr>
              <a:defRPr sz="2400">
                <a:latin typeface="Chalkboard SE Regular"/>
                <a:ea typeface="Chalkboard SE Regular"/>
                <a:cs typeface="Chalkboard SE Regular"/>
                <a:sym typeface="Chalkboard SE Regular"/>
              </a:defRPr>
            </a:pPr>
            <a:r>
              <a:rPr lang="en-US" dirty="0"/>
              <a:t>Sensory circuits </a:t>
            </a:r>
          </a:p>
          <a:p>
            <a:pPr>
              <a:defRPr sz="2400">
                <a:latin typeface="Chalkboard SE Regular"/>
                <a:ea typeface="Chalkboard SE Regular"/>
                <a:cs typeface="Chalkboard SE Regular"/>
                <a:sym typeface="Chalkboard SE Regular"/>
              </a:defRPr>
            </a:pPr>
            <a:r>
              <a:rPr lang="en-GB" dirty="0"/>
              <a:t>Time to Talk </a:t>
            </a:r>
          </a:p>
          <a:p>
            <a:pPr>
              <a:defRPr sz="2400">
                <a:latin typeface="Chalkboard SE Regular"/>
                <a:ea typeface="Chalkboard SE Regular"/>
                <a:cs typeface="Chalkboard SE Regular"/>
                <a:sym typeface="Chalkboard SE Regular"/>
              </a:defRPr>
            </a:pPr>
            <a:r>
              <a:rPr lang="en-GB" dirty="0"/>
              <a:t>1:1 emotional mentoring</a:t>
            </a:r>
            <a:endParaRPr dirty="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295AE"/>
        </a:solidFill>
        <a:effectLst/>
      </p:bgPr>
    </p:bg>
    <p:spTree>
      <p:nvGrpSpPr>
        <p:cNvPr id="1" name=""/>
        <p:cNvGrpSpPr/>
        <p:nvPr/>
      </p:nvGrpSpPr>
      <p:grpSpPr>
        <a:xfrm>
          <a:off x="0" y="0"/>
          <a:ext cx="0" cy="0"/>
          <a:chOff x="0" y="0"/>
          <a:chExt cx="0" cy="0"/>
        </a:xfrm>
      </p:grpSpPr>
      <p:sp>
        <p:nvSpPr>
          <p:cNvPr id="176" name="How will my child’s emotional/mental health and overall wellbeing be supported in school?"/>
          <p:cNvSpPr/>
          <p:nvPr/>
        </p:nvSpPr>
        <p:spPr>
          <a:xfrm>
            <a:off x="907622" y="234121"/>
            <a:ext cx="7441264" cy="2986027"/>
          </a:xfrm>
          <a:prstGeom prst="wedgeEllipseCallout">
            <a:avLst>
              <a:gd name="adj1" fmla="val -52519"/>
              <a:gd name="adj2" fmla="val 53525"/>
            </a:avLst>
          </a:prstGeom>
          <a:solidFill>
            <a:srgbClr val="FFFFFF"/>
          </a:solidFill>
          <a:ln w="635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algn="ctr" defTabSz="825500">
              <a:lnSpc>
                <a:spcPct val="100000"/>
              </a:lnSpc>
              <a:spcBef>
                <a:spcPts val="0"/>
              </a:spcBef>
              <a:defRPr sz="3200">
                <a:latin typeface="Chalkboard SE Regular"/>
                <a:ea typeface="Chalkboard SE Regular"/>
                <a:cs typeface="Chalkboard SE Regular"/>
                <a:sym typeface="Chalkboard SE Regular"/>
              </a:defRPr>
            </a:lvl1pPr>
          </a:lstStyle>
          <a:p>
            <a:r>
              <a:t>How will my child’s emotional/mental health and overall wellbeing be supported in school?  </a:t>
            </a:r>
          </a:p>
        </p:txBody>
      </p:sp>
      <p:sp>
        <p:nvSpPr>
          <p:cNvPr id="177" name="Children’s mental health and wellbeing is of the utmost importance to us at the Meadow. We have a designated Youth Mental Health First Aider who has completed the MHFA England Accreditation. Other members of staff have also completed Level 2 training in "/>
          <p:cNvSpPr txBox="1"/>
          <p:nvPr/>
        </p:nvSpPr>
        <p:spPr>
          <a:xfrm>
            <a:off x="1515317" y="5443488"/>
            <a:ext cx="8120378" cy="57395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700">
                <a:latin typeface="Chalkboard SE Regular"/>
                <a:ea typeface="Chalkboard SE Regular"/>
                <a:cs typeface="Chalkboard SE Regular"/>
                <a:sym typeface="Chalkboard SE Regular"/>
              </a:defRPr>
            </a:lvl1pPr>
          </a:lstStyle>
          <a:p>
            <a:r>
              <a:rPr dirty="0"/>
              <a:t>Children’s mental health and wellbeing is of the utmost importance to us at </a:t>
            </a:r>
            <a:r>
              <a:rPr lang="en-GB" dirty="0"/>
              <a:t>Wimbish</a:t>
            </a:r>
            <a:r>
              <a:rPr lang="en-US" dirty="0"/>
              <a:t>. M</a:t>
            </a:r>
            <a:r>
              <a:rPr dirty="0"/>
              <a:t>embers of staff </a:t>
            </a:r>
            <a:r>
              <a:t>have completed </a:t>
            </a:r>
            <a:r>
              <a:rPr lang="en-US" dirty="0"/>
              <a:t>training around children's mental health</a:t>
            </a:r>
            <a:r>
              <a:rPr dirty="0"/>
              <a:t>. It is important to work with parents as partners, so if you have any concerns about your child’s emotional health and wellbeing we would always encourage you to discuss these with your child’s class teacher or the SENCo.</a:t>
            </a:r>
            <a:r>
              <a:rPr lang="en-US" dirty="0"/>
              <a:t> </a:t>
            </a:r>
          </a:p>
        </p:txBody>
      </p:sp>
      <p:pic>
        <p:nvPicPr>
          <p:cNvPr id="178" name="Image" descr="Image"/>
          <p:cNvPicPr>
            <a:picLocks noChangeAspect="1"/>
          </p:cNvPicPr>
          <p:nvPr/>
        </p:nvPicPr>
        <p:blipFill>
          <a:blip r:embed="rId2"/>
          <a:srcRect l="877" t="3201" r="2468" b="1935"/>
          <a:stretch>
            <a:fillRect/>
          </a:stretch>
        </p:blipFill>
        <p:spPr>
          <a:xfrm>
            <a:off x="7722573" y="1835192"/>
            <a:ext cx="2518776" cy="2755163"/>
          </a:xfrm>
          <a:custGeom>
            <a:avLst/>
            <a:gdLst/>
            <a:ahLst/>
            <a:cxnLst>
              <a:cxn ang="0">
                <a:pos x="wd2" y="hd2"/>
              </a:cxn>
              <a:cxn ang="5400000">
                <a:pos x="wd2" y="hd2"/>
              </a:cxn>
              <a:cxn ang="10800000">
                <a:pos x="wd2" y="hd2"/>
              </a:cxn>
              <a:cxn ang="16200000">
                <a:pos x="wd2" y="hd2"/>
              </a:cxn>
            </a:cxnLst>
            <a:rect l="0" t="0" r="r" b="b"/>
            <a:pathLst>
              <a:path w="21521" h="21534" extrusionOk="0">
                <a:moveTo>
                  <a:pt x="10032" y="4"/>
                </a:moveTo>
                <a:cubicBezTo>
                  <a:pt x="9782" y="-14"/>
                  <a:pt x="9529" y="28"/>
                  <a:pt x="9293" y="140"/>
                </a:cubicBezTo>
                <a:cubicBezTo>
                  <a:pt x="8687" y="429"/>
                  <a:pt x="8570" y="662"/>
                  <a:pt x="8395" y="1936"/>
                </a:cubicBezTo>
                <a:cubicBezTo>
                  <a:pt x="8355" y="2224"/>
                  <a:pt x="8278" y="2372"/>
                  <a:pt x="8069" y="2557"/>
                </a:cubicBezTo>
                <a:cubicBezTo>
                  <a:pt x="7639" y="2938"/>
                  <a:pt x="7575" y="3039"/>
                  <a:pt x="7666" y="3199"/>
                </a:cubicBezTo>
                <a:cubicBezTo>
                  <a:pt x="7710" y="3277"/>
                  <a:pt x="7786" y="3435"/>
                  <a:pt x="7835" y="3549"/>
                </a:cubicBezTo>
                <a:cubicBezTo>
                  <a:pt x="7902" y="3704"/>
                  <a:pt x="7997" y="3765"/>
                  <a:pt x="8205" y="3788"/>
                </a:cubicBezTo>
                <a:cubicBezTo>
                  <a:pt x="8358" y="3805"/>
                  <a:pt x="8520" y="3825"/>
                  <a:pt x="8564" y="3831"/>
                </a:cubicBezTo>
                <a:cubicBezTo>
                  <a:pt x="8675" y="3849"/>
                  <a:pt x="9117" y="3449"/>
                  <a:pt x="9117" y="3332"/>
                </a:cubicBezTo>
                <a:cubicBezTo>
                  <a:pt x="9117" y="3198"/>
                  <a:pt x="9589" y="2952"/>
                  <a:pt x="10114" y="2811"/>
                </a:cubicBezTo>
                <a:cubicBezTo>
                  <a:pt x="10359" y="2745"/>
                  <a:pt x="10672" y="2626"/>
                  <a:pt x="10812" y="2550"/>
                </a:cubicBezTo>
                <a:cubicBezTo>
                  <a:pt x="11124" y="2382"/>
                  <a:pt x="11487" y="1746"/>
                  <a:pt x="11487" y="1365"/>
                </a:cubicBezTo>
                <a:cubicBezTo>
                  <a:pt x="11487" y="634"/>
                  <a:pt x="10783" y="57"/>
                  <a:pt x="10032" y="4"/>
                </a:cubicBezTo>
                <a:close/>
                <a:moveTo>
                  <a:pt x="17306" y="2411"/>
                </a:moveTo>
                <a:cubicBezTo>
                  <a:pt x="17266" y="2408"/>
                  <a:pt x="17223" y="2419"/>
                  <a:pt x="17177" y="2442"/>
                </a:cubicBezTo>
                <a:cubicBezTo>
                  <a:pt x="17086" y="2486"/>
                  <a:pt x="16991" y="2501"/>
                  <a:pt x="16963" y="2476"/>
                </a:cubicBezTo>
                <a:cubicBezTo>
                  <a:pt x="16866" y="2386"/>
                  <a:pt x="16482" y="2532"/>
                  <a:pt x="16482" y="2659"/>
                </a:cubicBezTo>
                <a:cubicBezTo>
                  <a:pt x="16482" y="2729"/>
                  <a:pt x="16424" y="2848"/>
                  <a:pt x="16350" y="2923"/>
                </a:cubicBezTo>
                <a:cubicBezTo>
                  <a:pt x="16185" y="3089"/>
                  <a:pt x="16244" y="3294"/>
                  <a:pt x="16536" y="3562"/>
                </a:cubicBezTo>
                <a:cubicBezTo>
                  <a:pt x="16789" y="3793"/>
                  <a:pt x="16903" y="4170"/>
                  <a:pt x="16906" y="4796"/>
                </a:cubicBezTo>
                <a:cubicBezTo>
                  <a:pt x="16909" y="5495"/>
                  <a:pt x="17157" y="5890"/>
                  <a:pt x="17794" y="6204"/>
                </a:cubicBezTo>
                <a:cubicBezTo>
                  <a:pt x="18188" y="6399"/>
                  <a:pt x="18926" y="6330"/>
                  <a:pt x="19310" y="6062"/>
                </a:cubicBezTo>
                <a:cubicBezTo>
                  <a:pt x="19922" y="5634"/>
                  <a:pt x="20109" y="4959"/>
                  <a:pt x="19781" y="4340"/>
                </a:cubicBezTo>
                <a:cubicBezTo>
                  <a:pt x="19583" y="3964"/>
                  <a:pt x="19421" y="3853"/>
                  <a:pt x="18679" y="3577"/>
                </a:cubicBezTo>
                <a:cubicBezTo>
                  <a:pt x="18072" y="3351"/>
                  <a:pt x="17881" y="3215"/>
                  <a:pt x="17703" y="2879"/>
                </a:cubicBezTo>
                <a:cubicBezTo>
                  <a:pt x="17529" y="2552"/>
                  <a:pt x="17425" y="2420"/>
                  <a:pt x="17306" y="2411"/>
                </a:cubicBezTo>
                <a:close/>
                <a:moveTo>
                  <a:pt x="13878" y="5553"/>
                </a:moveTo>
                <a:cubicBezTo>
                  <a:pt x="13086" y="5592"/>
                  <a:pt x="12296" y="5865"/>
                  <a:pt x="11663" y="6369"/>
                </a:cubicBezTo>
                <a:cubicBezTo>
                  <a:pt x="11303" y="6656"/>
                  <a:pt x="11269" y="6667"/>
                  <a:pt x="10650" y="6673"/>
                </a:cubicBezTo>
                <a:cubicBezTo>
                  <a:pt x="9471" y="6685"/>
                  <a:pt x="8463" y="7298"/>
                  <a:pt x="7981" y="8295"/>
                </a:cubicBezTo>
                <a:cubicBezTo>
                  <a:pt x="7866" y="8532"/>
                  <a:pt x="7702" y="8747"/>
                  <a:pt x="7618" y="8773"/>
                </a:cubicBezTo>
                <a:cubicBezTo>
                  <a:pt x="6279" y="9189"/>
                  <a:pt x="5445" y="10059"/>
                  <a:pt x="5210" y="11279"/>
                </a:cubicBezTo>
                <a:cubicBezTo>
                  <a:pt x="5105" y="11827"/>
                  <a:pt x="5210" y="12586"/>
                  <a:pt x="5448" y="13007"/>
                </a:cubicBezTo>
                <a:cubicBezTo>
                  <a:pt x="5627" y="13324"/>
                  <a:pt x="5524" y="13390"/>
                  <a:pt x="4763" y="13435"/>
                </a:cubicBezTo>
                <a:cubicBezTo>
                  <a:pt x="3922" y="13484"/>
                  <a:pt x="3512" y="13341"/>
                  <a:pt x="2962" y="12808"/>
                </a:cubicBezTo>
                <a:cubicBezTo>
                  <a:pt x="2599" y="12457"/>
                  <a:pt x="2091" y="11663"/>
                  <a:pt x="2091" y="11450"/>
                </a:cubicBezTo>
                <a:cubicBezTo>
                  <a:pt x="2091" y="11410"/>
                  <a:pt x="2035" y="11335"/>
                  <a:pt x="1965" y="11282"/>
                </a:cubicBezTo>
                <a:cubicBezTo>
                  <a:pt x="1866" y="11206"/>
                  <a:pt x="1812" y="11205"/>
                  <a:pt x="1714" y="11279"/>
                </a:cubicBezTo>
                <a:cubicBezTo>
                  <a:pt x="1607" y="11361"/>
                  <a:pt x="1611" y="11424"/>
                  <a:pt x="1752" y="11763"/>
                </a:cubicBezTo>
                <a:cubicBezTo>
                  <a:pt x="2157" y="12738"/>
                  <a:pt x="2865" y="13490"/>
                  <a:pt x="3593" y="13717"/>
                </a:cubicBezTo>
                <a:cubicBezTo>
                  <a:pt x="4047" y="13859"/>
                  <a:pt x="4901" y="13876"/>
                  <a:pt x="5427" y="13754"/>
                </a:cubicBezTo>
                <a:cubicBezTo>
                  <a:pt x="5790" y="13671"/>
                  <a:pt x="5797" y="13671"/>
                  <a:pt x="6173" y="14006"/>
                </a:cubicBezTo>
                <a:cubicBezTo>
                  <a:pt x="6382" y="14191"/>
                  <a:pt x="6710" y="14414"/>
                  <a:pt x="6903" y="14499"/>
                </a:cubicBezTo>
                <a:cubicBezTo>
                  <a:pt x="7124" y="14596"/>
                  <a:pt x="7344" y="14783"/>
                  <a:pt x="7506" y="15011"/>
                </a:cubicBezTo>
                <a:cubicBezTo>
                  <a:pt x="8085" y="15825"/>
                  <a:pt x="9311" y="16323"/>
                  <a:pt x="10388" y="16186"/>
                </a:cubicBezTo>
                <a:cubicBezTo>
                  <a:pt x="10645" y="16154"/>
                  <a:pt x="10892" y="16125"/>
                  <a:pt x="10938" y="16124"/>
                </a:cubicBezTo>
                <a:cubicBezTo>
                  <a:pt x="10989" y="16123"/>
                  <a:pt x="11011" y="16470"/>
                  <a:pt x="10999" y="17014"/>
                </a:cubicBezTo>
                <a:cubicBezTo>
                  <a:pt x="10983" y="17746"/>
                  <a:pt x="11032" y="18161"/>
                  <a:pt x="11267" y="19338"/>
                </a:cubicBezTo>
                <a:cubicBezTo>
                  <a:pt x="11424" y="20126"/>
                  <a:pt x="11537" y="20796"/>
                  <a:pt x="11518" y="20827"/>
                </a:cubicBezTo>
                <a:cubicBezTo>
                  <a:pt x="11498" y="20857"/>
                  <a:pt x="11384" y="20849"/>
                  <a:pt x="11267" y="20808"/>
                </a:cubicBezTo>
                <a:cubicBezTo>
                  <a:pt x="10835" y="20658"/>
                  <a:pt x="10393" y="20717"/>
                  <a:pt x="10127" y="20960"/>
                </a:cubicBezTo>
                <a:cubicBezTo>
                  <a:pt x="9826" y="21235"/>
                  <a:pt x="9800" y="21485"/>
                  <a:pt x="10070" y="21522"/>
                </a:cubicBezTo>
                <a:cubicBezTo>
                  <a:pt x="10547" y="21586"/>
                  <a:pt x="11912" y="21331"/>
                  <a:pt x="11908" y="21177"/>
                </a:cubicBezTo>
                <a:cubicBezTo>
                  <a:pt x="11906" y="21126"/>
                  <a:pt x="11799" y="20306"/>
                  <a:pt x="11667" y="19356"/>
                </a:cubicBezTo>
                <a:lnTo>
                  <a:pt x="11426" y="17629"/>
                </a:lnTo>
                <a:lnTo>
                  <a:pt x="11606" y="16720"/>
                </a:lnTo>
                <a:cubicBezTo>
                  <a:pt x="11745" y="16022"/>
                  <a:pt x="11814" y="15817"/>
                  <a:pt x="11911" y="15830"/>
                </a:cubicBezTo>
                <a:cubicBezTo>
                  <a:pt x="11980" y="15839"/>
                  <a:pt x="12246" y="15901"/>
                  <a:pt x="12501" y="15966"/>
                </a:cubicBezTo>
                <a:cubicBezTo>
                  <a:pt x="13072" y="16113"/>
                  <a:pt x="13517" y="16116"/>
                  <a:pt x="14095" y="15978"/>
                </a:cubicBezTo>
                <a:cubicBezTo>
                  <a:pt x="14347" y="15918"/>
                  <a:pt x="14560" y="15905"/>
                  <a:pt x="14586" y="15944"/>
                </a:cubicBezTo>
                <a:cubicBezTo>
                  <a:pt x="14612" y="15983"/>
                  <a:pt x="14609" y="16387"/>
                  <a:pt x="14580" y="16844"/>
                </a:cubicBezTo>
                <a:cubicBezTo>
                  <a:pt x="14531" y="17583"/>
                  <a:pt x="14558" y="17840"/>
                  <a:pt x="14824" y="19214"/>
                </a:cubicBezTo>
                <a:cubicBezTo>
                  <a:pt x="14988" y="20061"/>
                  <a:pt x="15106" y="20783"/>
                  <a:pt x="15085" y="20814"/>
                </a:cubicBezTo>
                <a:cubicBezTo>
                  <a:pt x="15064" y="20846"/>
                  <a:pt x="14904" y="20826"/>
                  <a:pt x="14729" y="20771"/>
                </a:cubicBezTo>
                <a:cubicBezTo>
                  <a:pt x="14309" y="20638"/>
                  <a:pt x="13990" y="20702"/>
                  <a:pt x="13684" y="20982"/>
                </a:cubicBezTo>
                <a:cubicBezTo>
                  <a:pt x="13374" y="21266"/>
                  <a:pt x="13360" y="21478"/>
                  <a:pt x="13647" y="21528"/>
                </a:cubicBezTo>
                <a:cubicBezTo>
                  <a:pt x="13862" y="21565"/>
                  <a:pt x="15047" y="21413"/>
                  <a:pt x="15319" y="21314"/>
                </a:cubicBezTo>
                <a:cubicBezTo>
                  <a:pt x="15506" y="21245"/>
                  <a:pt x="15508" y="21307"/>
                  <a:pt x="15244" y="19378"/>
                </a:cubicBezTo>
                <a:cubicBezTo>
                  <a:pt x="15047" y="17933"/>
                  <a:pt x="15032" y="17680"/>
                  <a:pt x="15119" y="17111"/>
                </a:cubicBezTo>
                <a:cubicBezTo>
                  <a:pt x="15249" y="16261"/>
                  <a:pt x="15325" y="16085"/>
                  <a:pt x="15543" y="16137"/>
                </a:cubicBezTo>
                <a:cubicBezTo>
                  <a:pt x="15822" y="16204"/>
                  <a:pt x="15906" y="16353"/>
                  <a:pt x="15824" y="16639"/>
                </a:cubicBezTo>
                <a:cubicBezTo>
                  <a:pt x="15759" y="16868"/>
                  <a:pt x="15779" y="16923"/>
                  <a:pt x="15994" y="17108"/>
                </a:cubicBezTo>
                <a:cubicBezTo>
                  <a:pt x="16277" y="17351"/>
                  <a:pt x="16530" y="17442"/>
                  <a:pt x="16607" y="17328"/>
                </a:cubicBezTo>
                <a:cubicBezTo>
                  <a:pt x="16637" y="17283"/>
                  <a:pt x="16765" y="17247"/>
                  <a:pt x="16892" y="17247"/>
                </a:cubicBezTo>
                <a:cubicBezTo>
                  <a:pt x="17079" y="17247"/>
                  <a:pt x="17129" y="17208"/>
                  <a:pt x="17143" y="17045"/>
                </a:cubicBezTo>
                <a:cubicBezTo>
                  <a:pt x="17153" y="16935"/>
                  <a:pt x="17187" y="16806"/>
                  <a:pt x="17221" y="16757"/>
                </a:cubicBezTo>
                <a:cubicBezTo>
                  <a:pt x="17255" y="16708"/>
                  <a:pt x="17287" y="16632"/>
                  <a:pt x="17292" y="16590"/>
                </a:cubicBezTo>
                <a:cubicBezTo>
                  <a:pt x="17298" y="16547"/>
                  <a:pt x="17309" y="16469"/>
                  <a:pt x="17316" y="16416"/>
                </a:cubicBezTo>
                <a:cubicBezTo>
                  <a:pt x="17323" y="16363"/>
                  <a:pt x="17575" y="16218"/>
                  <a:pt x="17876" y="16093"/>
                </a:cubicBezTo>
                <a:cubicBezTo>
                  <a:pt x="18176" y="15969"/>
                  <a:pt x="18605" y="15713"/>
                  <a:pt x="18829" y="15526"/>
                </a:cubicBezTo>
                <a:cubicBezTo>
                  <a:pt x="19218" y="15199"/>
                  <a:pt x="19807" y="14957"/>
                  <a:pt x="19978" y="15054"/>
                </a:cubicBezTo>
                <a:cubicBezTo>
                  <a:pt x="20100" y="15123"/>
                  <a:pt x="19996" y="16015"/>
                  <a:pt x="19832" y="16304"/>
                </a:cubicBezTo>
                <a:cubicBezTo>
                  <a:pt x="19519" y="16858"/>
                  <a:pt x="18806" y="17345"/>
                  <a:pt x="17882" y="17632"/>
                </a:cubicBezTo>
                <a:cubicBezTo>
                  <a:pt x="17570" y="17729"/>
                  <a:pt x="17448" y="17809"/>
                  <a:pt x="17428" y="17933"/>
                </a:cubicBezTo>
                <a:cubicBezTo>
                  <a:pt x="17391" y="18162"/>
                  <a:pt x="17621" y="18152"/>
                  <a:pt x="18330" y="17895"/>
                </a:cubicBezTo>
                <a:cubicBezTo>
                  <a:pt x="19271" y="17554"/>
                  <a:pt x="19833" y="17135"/>
                  <a:pt x="20188" y="16512"/>
                </a:cubicBezTo>
                <a:cubicBezTo>
                  <a:pt x="20373" y="16188"/>
                  <a:pt x="20411" y="16012"/>
                  <a:pt x="20422" y="15442"/>
                </a:cubicBezTo>
                <a:lnTo>
                  <a:pt x="20436" y="14759"/>
                </a:lnTo>
                <a:lnTo>
                  <a:pt x="20778" y="14434"/>
                </a:lnTo>
                <a:cubicBezTo>
                  <a:pt x="21381" y="13863"/>
                  <a:pt x="21521" y="13527"/>
                  <a:pt x="21521" y="12638"/>
                </a:cubicBezTo>
                <a:cubicBezTo>
                  <a:pt x="21521" y="11949"/>
                  <a:pt x="21496" y="11819"/>
                  <a:pt x="21297" y="11474"/>
                </a:cubicBezTo>
                <a:cubicBezTo>
                  <a:pt x="21174" y="11261"/>
                  <a:pt x="20966" y="10982"/>
                  <a:pt x="20836" y="10854"/>
                </a:cubicBezTo>
                <a:cubicBezTo>
                  <a:pt x="20617" y="10640"/>
                  <a:pt x="20596" y="10571"/>
                  <a:pt x="20585" y="9964"/>
                </a:cubicBezTo>
                <a:cubicBezTo>
                  <a:pt x="20571" y="9178"/>
                  <a:pt x="20394" y="8752"/>
                  <a:pt x="19856" y="8218"/>
                </a:cubicBezTo>
                <a:cubicBezTo>
                  <a:pt x="19330" y="7696"/>
                  <a:pt x="18795" y="7470"/>
                  <a:pt x="17937" y="7414"/>
                </a:cubicBezTo>
                <a:lnTo>
                  <a:pt x="17228" y="7368"/>
                </a:lnTo>
                <a:lnTo>
                  <a:pt x="16875" y="6905"/>
                </a:lnTo>
                <a:cubicBezTo>
                  <a:pt x="16680" y="6651"/>
                  <a:pt x="16330" y="6312"/>
                  <a:pt x="16099" y="6152"/>
                </a:cubicBezTo>
                <a:cubicBezTo>
                  <a:pt x="15463" y="5711"/>
                  <a:pt x="14669" y="5514"/>
                  <a:pt x="13878" y="5553"/>
                </a:cubicBezTo>
                <a:close/>
                <a:moveTo>
                  <a:pt x="1375" y="6257"/>
                </a:moveTo>
                <a:cubicBezTo>
                  <a:pt x="1235" y="6270"/>
                  <a:pt x="1095" y="6301"/>
                  <a:pt x="958" y="6353"/>
                </a:cubicBezTo>
                <a:cubicBezTo>
                  <a:pt x="363" y="6581"/>
                  <a:pt x="-79" y="7267"/>
                  <a:pt x="12" y="7824"/>
                </a:cubicBezTo>
                <a:cubicBezTo>
                  <a:pt x="101" y="8366"/>
                  <a:pt x="311" y="8574"/>
                  <a:pt x="1213" y="8996"/>
                </a:cubicBezTo>
                <a:cubicBezTo>
                  <a:pt x="2025" y="9377"/>
                  <a:pt x="2175" y="9506"/>
                  <a:pt x="2481" y="10094"/>
                </a:cubicBezTo>
                <a:cubicBezTo>
                  <a:pt x="2509" y="10149"/>
                  <a:pt x="2667" y="10173"/>
                  <a:pt x="2881" y="10156"/>
                </a:cubicBezTo>
                <a:cubicBezTo>
                  <a:pt x="3075" y="10141"/>
                  <a:pt x="3262" y="10124"/>
                  <a:pt x="3298" y="10122"/>
                </a:cubicBezTo>
                <a:cubicBezTo>
                  <a:pt x="3334" y="10120"/>
                  <a:pt x="3402" y="10041"/>
                  <a:pt x="3447" y="9945"/>
                </a:cubicBezTo>
                <a:cubicBezTo>
                  <a:pt x="3492" y="9849"/>
                  <a:pt x="3573" y="9713"/>
                  <a:pt x="3627" y="9644"/>
                </a:cubicBezTo>
                <a:cubicBezTo>
                  <a:pt x="3681" y="9576"/>
                  <a:pt x="3701" y="9474"/>
                  <a:pt x="3671" y="9415"/>
                </a:cubicBezTo>
                <a:cubicBezTo>
                  <a:pt x="3570" y="9219"/>
                  <a:pt x="3403" y="9001"/>
                  <a:pt x="3291" y="8919"/>
                </a:cubicBezTo>
                <a:cubicBezTo>
                  <a:pt x="3137" y="8805"/>
                  <a:pt x="3026" y="8311"/>
                  <a:pt x="3023" y="7734"/>
                </a:cubicBezTo>
                <a:cubicBezTo>
                  <a:pt x="3021" y="7213"/>
                  <a:pt x="2905" y="6926"/>
                  <a:pt x="2586" y="6660"/>
                </a:cubicBezTo>
                <a:cubicBezTo>
                  <a:pt x="2220" y="6356"/>
                  <a:pt x="1796" y="6219"/>
                  <a:pt x="1375" y="6257"/>
                </a:cubicBezTo>
                <a:close/>
              </a:path>
            </a:pathLst>
          </a:custGeom>
          <a:ln w="12700">
            <a:miter lim="400000"/>
          </a:ln>
        </p:spPr>
      </p:pic>
      <p:sp>
        <p:nvSpPr>
          <p:cNvPr id="179" name="Individual/group Social Skills Programmes…"/>
          <p:cNvSpPr txBox="1"/>
          <p:nvPr/>
        </p:nvSpPr>
        <p:spPr>
          <a:xfrm>
            <a:off x="11091398" y="2564106"/>
            <a:ext cx="7457770" cy="97236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defRPr sz="3100">
                <a:latin typeface="Chalkboard SE Regular"/>
                <a:ea typeface="Chalkboard SE Regular"/>
                <a:cs typeface="Chalkboard SE Regular"/>
                <a:sym typeface="Chalkboard SE Regular"/>
              </a:defRPr>
            </a:pPr>
            <a:r>
              <a:rPr dirty="0"/>
              <a:t>Individual/group Social Skills </a:t>
            </a:r>
            <a:r>
              <a:rPr dirty="0" err="1"/>
              <a:t>Programmes</a:t>
            </a:r>
            <a:endParaRPr dirty="0"/>
          </a:p>
          <a:p>
            <a:pPr>
              <a:defRPr sz="3100">
                <a:latin typeface="Chalkboard SE Regular"/>
                <a:ea typeface="Chalkboard SE Regular"/>
                <a:cs typeface="Chalkboard SE Regular"/>
                <a:sym typeface="Chalkboard SE Regular"/>
              </a:defRPr>
            </a:pPr>
            <a:r>
              <a:rPr dirty="0"/>
              <a:t>Self-esteem building/resilience interventions </a:t>
            </a:r>
          </a:p>
          <a:p>
            <a:pPr>
              <a:defRPr sz="3100">
                <a:latin typeface="Chalkboard SE Regular"/>
                <a:ea typeface="Chalkboard SE Regular"/>
                <a:cs typeface="Chalkboard SE Regular"/>
                <a:sym typeface="Chalkboard SE Regular"/>
              </a:defRPr>
            </a:pPr>
            <a:r>
              <a:rPr dirty="0"/>
              <a:t>Social Stories - using a purpose written story to explain and explore a social situation and different people’s responses to it to develop understanding</a:t>
            </a:r>
          </a:p>
          <a:p>
            <a:pPr>
              <a:defRPr sz="3100">
                <a:latin typeface="Chalkboard SE Regular"/>
                <a:ea typeface="Chalkboard SE Regular"/>
                <a:cs typeface="Chalkboard SE Regular"/>
                <a:sym typeface="Chalkboard SE Regular"/>
              </a:defRPr>
            </a:pPr>
            <a:r>
              <a:rPr dirty="0"/>
              <a:t>A designated person available for 1:1 conversations </a:t>
            </a:r>
          </a:p>
          <a:p>
            <a:pPr>
              <a:defRPr sz="3100">
                <a:latin typeface="Chalkboard SE Regular"/>
                <a:ea typeface="Chalkboard SE Regular"/>
                <a:cs typeface="Chalkboard SE Regular"/>
                <a:sym typeface="Chalkboard SE Regular"/>
              </a:defRPr>
            </a:pPr>
            <a:r>
              <a:rPr dirty="0"/>
              <a:t>Strategies to reduce anxiety </a:t>
            </a:r>
          </a:p>
          <a:p>
            <a:pPr>
              <a:defRPr sz="3100">
                <a:latin typeface="Chalkboard SE Regular"/>
                <a:ea typeface="Chalkboard SE Regular"/>
                <a:cs typeface="Chalkboard SE Regular"/>
                <a:sym typeface="Chalkboard SE Regular"/>
              </a:defRPr>
            </a:pPr>
            <a:r>
              <a:rPr dirty="0"/>
              <a:t>Consistent use of the school </a:t>
            </a:r>
            <a:r>
              <a:rPr dirty="0" err="1"/>
              <a:t>behaviour</a:t>
            </a:r>
            <a:r>
              <a:rPr dirty="0"/>
              <a:t> policy and positive reward system </a:t>
            </a:r>
          </a:p>
          <a:p>
            <a:pPr>
              <a:defRPr sz="3100">
                <a:latin typeface="Chalkboard SE Regular"/>
                <a:ea typeface="Chalkboard SE Regular"/>
                <a:cs typeface="Chalkboard SE Regular"/>
                <a:sym typeface="Chalkboard SE Regular"/>
              </a:defRPr>
            </a:pPr>
            <a:r>
              <a:rPr dirty="0"/>
              <a:t>Home/school link books, </a:t>
            </a:r>
            <a:r>
              <a:rPr dirty="0" err="1"/>
              <a:t>behaviour</a:t>
            </a:r>
            <a:r>
              <a:rPr dirty="0"/>
              <a:t> plans</a:t>
            </a:r>
          </a:p>
          <a:p>
            <a:pPr>
              <a:defRPr sz="3100">
                <a:latin typeface="Chalkboard SE Regular"/>
                <a:ea typeface="Chalkboard SE Regular"/>
                <a:cs typeface="Chalkboard SE Regular"/>
                <a:sym typeface="Chalkboard SE Regular"/>
              </a:defRPr>
            </a:pPr>
            <a:r>
              <a:rPr dirty="0"/>
              <a:t>Regular meetings with parents  </a:t>
            </a:r>
          </a:p>
        </p:txBody>
      </p:sp>
      <p:sp>
        <p:nvSpPr>
          <p:cNvPr id="180" name="Children may be supported through:"/>
          <p:cNvSpPr/>
          <p:nvPr/>
        </p:nvSpPr>
        <p:spPr>
          <a:xfrm>
            <a:off x="11135777" y="384879"/>
            <a:ext cx="7369013" cy="1184665"/>
          </a:xfrm>
          <a:prstGeom prst="roundRect">
            <a:avLst>
              <a:gd name="adj" fmla="val 10445"/>
            </a:avLst>
          </a:prstGeom>
          <a:solidFill>
            <a:srgbClr val="FFFFFF"/>
          </a:solidFill>
          <a:ln w="762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algn="ctr" defTabSz="825500">
              <a:lnSpc>
                <a:spcPct val="100000"/>
              </a:lnSpc>
              <a:spcBef>
                <a:spcPts val="0"/>
              </a:spcBef>
              <a:defRPr sz="3200">
                <a:latin typeface="Chalkboard SE Regular"/>
                <a:ea typeface="Chalkboard SE Regular"/>
                <a:cs typeface="Chalkboard SE Regular"/>
                <a:sym typeface="Chalkboard SE Regular"/>
              </a:defRPr>
            </a:lvl1pPr>
          </a:lstStyle>
          <a:p>
            <a:r>
              <a:t>Children may be supported through:</a:t>
            </a:r>
          </a:p>
        </p:txBody>
      </p:sp>
      <p:sp>
        <p:nvSpPr>
          <p:cNvPr id="181" name="External agencies:"/>
          <p:cNvSpPr/>
          <p:nvPr/>
        </p:nvSpPr>
        <p:spPr>
          <a:xfrm>
            <a:off x="19121321" y="411527"/>
            <a:ext cx="4498612" cy="1131370"/>
          </a:xfrm>
          <a:prstGeom prst="roundRect">
            <a:avLst>
              <a:gd name="adj" fmla="val 10395"/>
            </a:avLst>
          </a:prstGeom>
          <a:solidFill>
            <a:srgbClr val="FFFFFF"/>
          </a:solidFill>
          <a:ln w="762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algn="ctr" defTabSz="825500">
              <a:lnSpc>
                <a:spcPct val="100000"/>
              </a:lnSpc>
              <a:spcBef>
                <a:spcPts val="0"/>
              </a:spcBef>
              <a:defRPr sz="3200">
                <a:latin typeface="Chalkboard SE Regular"/>
                <a:ea typeface="Chalkboard SE Regular"/>
                <a:cs typeface="Chalkboard SE Regular"/>
                <a:sym typeface="Chalkboard SE Regular"/>
              </a:defRPr>
            </a:lvl1pPr>
          </a:lstStyle>
          <a:p>
            <a:r>
              <a:t>External agencies:</a:t>
            </a:r>
          </a:p>
        </p:txBody>
      </p:sp>
      <p:sp>
        <p:nvSpPr>
          <p:cNvPr id="182" name="Referral to Child and Adolescent Mental Health service (CAMH) should a child meet their thresholds.…"/>
          <p:cNvSpPr txBox="1"/>
          <p:nvPr/>
        </p:nvSpPr>
        <p:spPr>
          <a:xfrm>
            <a:off x="19132565" y="2933550"/>
            <a:ext cx="4854756" cy="609961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defRPr sz="2800">
                <a:latin typeface="Chalkboard SE Regular"/>
                <a:ea typeface="Chalkboard SE Regular"/>
                <a:cs typeface="Chalkboard SE Regular"/>
                <a:sym typeface="Chalkboard SE Regular"/>
              </a:defRPr>
            </a:pPr>
            <a:r>
              <a:rPr lang="en-US" dirty="0"/>
              <a:t>Referral</a:t>
            </a:r>
            <a:r>
              <a:rPr dirty="0"/>
              <a:t> to the school nursing service</a:t>
            </a:r>
            <a:r>
              <a:rPr lang="en-GB" dirty="0"/>
              <a:t>/ Spangles family hub</a:t>
            </a:r>
            <a:endParaRPr lang="en-US" dirty="0"/>
          </a:p>
          <a:p>
            <a:pPr>
              <a:defRPr sz="2800">
                <a:latin typeface="Chalkboard SE Regular"/>
                <a:ea typeface="Chalkboard SE Regular"/>
                <a:cs typeface="Chalkboard SE Regular"/>
                <a:sym typeface="Chalkboard SE Regular"/>
              </a:defRPr>
            </a:pPr>
            <a:r>
              <a:rPr dirty="0"/>
              <a:t>Referral to the Emotional Wellbeing Service</a:t>
            </a:r>
            <a:r>
              <a:rPr lang="en-US" dirty="0"/>
              <a:t> </a:t>
            </a:r>
            <a:endParaRPr dirty="0"/>
          </a:p>
          <a:p>
            <a:pPr>
              <a:defRPr sz="2800">
                <a:latin typeface="Chalkboard SE Regular"/>
                <a:ea typeface="Chalkboard SE Regular"/>
                <a:cs typeface="Chalkboard SE Regular"/>
                <a:sym typeface="Chalkboard SE Regular"/>
              </a:defRPr>
            </a:pPr>
            <a:r>
              <a:rPr lang="en-US" dirty="0">
                <a:ea typeface="+mn-lt"/>
                <a:cs typeface="+mn-lt"/>
              </a:rPr>
              <a:t>Referral to </a:t>
            </a:r>
            <a:r>
              <a:rPr lang="en-GB" b="0" i="0" cap="all" dirty="0">
                <a:solidFill>
                  <a:schemeClr val="tx1"/>
                </a:solidFill>
                <a:effectLst/>
              </a:rPr>
              <a:t>YCT: Counselling for children and young people aged 5-25</a:t>
            </a:r>
          </a:p>
          <a:p>
            <a:pPr>
              <a:defRPr sz="2800">
                <a:latin typeface="Chalkboard SE Regular"/>
                <a:ea typeface="Chalkboard SE Regular"/>
                <a:cs typeface="Chalkboard SE Regular"/>
                <a:sym typeface="Chalkboard SE Regular"/>
              </a:defRPr>
            </a:pPr>
            <a:r>
              <a:rPr lang="en-US" dirty="0">
                <a:ea typeface="+mn-lt"/>
                <a:cs typeface="+mn-lt"/>
              </a:rPr>
              <a:t>Referral to Child and Adolescent Mental Health service (CAMHS) should a child meet their thresholds. </a:t>
            </a:r>
            <a:endParaRPr dirty="0">
              <a:ea typeface="+mn-lt"/>
              <a:cs typeface="+mn-lt"/>
            </a:endParaRPr>
          </a:p>
        </p:txBody>
      </p:sp>
      <p:pic>
        <p:nvPicPr>
          <p:cNvPr id="1026" name="Picture 2" descr="YCT: Counselling for children and young people aged 5-25">
            <a:extLst>
              <a:ext uri="{FF2B5EF4-FFF2-40B4-BE49-F238E27FC236}">
                <a16:creationId xmlns:a16="http://schemas.microsoft.com/office/drawing/2014/main" id="{5116FF78-8B1E-7CC2-1C19-53EA80D302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65727" y="10002358"/>
            <a:ext cx="2209800" cy="19621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Essex Child and Family Wellbeing Service (West)">
            <a:extLst>
              <a:ext uri="{FF2B5EF4-FFF2-40B4-BE49-F238E27FC236}">
                <a16:creationId xmlns:a16="http://schemas.microsoft.com/office/drawing/2014/main" id="{D4720C89-B07D-7D96-E420-9BBE3622D46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66883" y="12473871"/>
            <a:ext cx="5353050" cy="857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7295AE"/>
        </a:solidFill>
        <a:effectLst/>
      </p:bgPr>
    </p:bg>
    <p:spTree>
      <p:nvGrpSpPr>
        <p:cNvPr id="1" name=""/>
        <p:cNvGrpSpPr/>
        <p:nvPr/>
      </p:nvGrpSpPr>
      <p:grpSpPr>
        <a:xfrm>
          <a:off x="0" y="0"/>
          <a:ext cx="0" cy="0"/>
          <a:chOff x="0" y="0"/>
          <a:chExt cx="0" cy="0"/>
        </a:xfrm>
      </p:grpSpPr>
      <p:sp>
        <p:nvSpPr>
          <p:cNvPr id="189" name="How will I know how my child is doing? How will I be involved? How can you help me to support my child?"/>
          <p:cNvSpPr/>
          <p:nvPr/>
        </p:nvSpPr>
        <p:spPr>
          <a:xfrm>
            <a:off x="907622" y="234121"/>
            <a:ext cx="8550119" cy="2986027"/>
          </a:xfrm>
          <a:prstGeom prst="wedgeEllipseCallout">
            <a:avLst>
              <a:gd name="adj1" fmla="val -52192"/>
              <a:gd name="adj2" fmla="val 53525"/>
            </a:avLst>
          </a:prstGeom>
          <a:solidFill>
            <a:srgbClr val="FFFFFF"/>
          </a:solidFill>
          <a:ln w="635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algn="ctr" defTabSz="825500">
              <a:lnSpc>
                <a:spcPct val="100000"/>
              </a:lnSpc>
              <a:spcBef>
                <a:spcPts val="0"/>
              </a:spcBef>
              <a:defRPr sz="3200">
                <a:latin typeface="Chalkboard SE Regular"/>
                <a:ea typeface="Chalkboard SE Regular"/>
                <a:cs typeface="Chalkboard SE Regular"/>
                <a:sym typeface="Chalkboard SE Regular"/>
              </a:defRPr>
            </a:lvl1pPr>
          </a:lstStyle>
          <a:p>
            <a:r>
              <a:t>How will I know how my child is doing? How will I be involved? How can you help me to support my child?</a:t>
            </a:r>
          </a:p>
        </p:txBody>
      </p:sp>
      <p:sp>
        <p:nvSpPr>
          <p:cNvPr id="190" name="We believe that good communication is essential between home and school so that we can work together effectively. We may communicate with you: in face to face meetings; via telephone or email; through home/school diaries and letters. We liaise with a wid"/>
          <p:cNvSpPr txBox="1"/>
          <p:nvPr/>
        </p:nvSpPr>
        <p:spPr>
          <a:xfrm>
            <a:off x="1217819" y="3503967"/>
            <a:ext cx="8120378" cy="53017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latin typeface="Chalkboard SE Regular"/>
                <a:ea typeface="Chalkboard SE Regular"/>
                <a:cs typeface="Chalkboard SE Regular"/>
                <a:sym typeface="Chalkboard SE Regular"/>
              </a:defRPr>
            </a:lvl1pPr>
          </a:lstStyle>
          <a:p>
            <a:r>
              <a:t>We believe that good communication is essential between home and school so that we can work together effectively. We may communicate with you: in face to face meetings; via telephone or email; through home/school diaries and letters. We liaise with a wide range of other professionals and will help with the explanation of professional reports to parents where it is helpful. </a:t>
            </a:r>
          </a:p>
        </p:txBody>
      </p:sp>
      <p:pic>
        <p:nvPicPr>
          <p:cNvPr id="191" name="Image" descr="Image"/>
          <p:cNvPicPr>
            <a:picLocks noChangeAspect="1"/>
          </p:cNvPicPr>
          <p:nvPr/>
        </p:nvPicPr>
        <p:blipFill>
          <a:blip r:embed="rId2"/>
          <a:srcRect l="31406" t="23894" r="31529" b="24104"/>
          <a:stretch>
            <a:fillRect/>
          </a:stretch>
        </p:blipFill>
        <p:spPr>
          <a:xfrm>
            <a:off x="369215" y="9185581"/>
            <a:ext cx="2312989" cy="2296011"/>
          </a:xfrm>
          <a:custGeom>
            <a:avLst/>
            <a:gdLst/>
            <a:ahLst/>
            <a:cxnLst>
              <a:cxn ang="0">
                <a:pos x="wd2" y="hd2"/>
              </a:cxn>
              <a:cxn ang="5400000">
                <a:pos x="wd2" y="hd2"/>
              </a:cxn>
              <a:cxn ang="10800000">
                <a:pos x="wd2" y="hd2"/>
              </a:cxn>
              <a:cxn ang="16200000">
                <a:pos x="wd2" y="hd2"/>
              </a:cxn>
            </a:cxnLst>
            <a:rect l="0" t="0" r="r" b="b"/>
            <a:pathLst>
              <a:path w="21599" h="21597" extrusionOk="0">
                <a:moveTo>
                  <a:pt x="15717" y="0"/>
                </a:moveTo>
                <a:cubicBezTo>
                  <a:pt x="14168" y="1"/>
                  <a:pt x="13471" y="418"/>
                  <a:pt x="11351" y="2606"/>
                </a:cubicBezTo>
                <a:cubicBezTo>
                  <a:pt x="9803" y="4204"/>
                  <a:pt x="9588" y="4492"/>
                  <a:pt x="9354" y="5305"/>
                </a:cubicBezTo>
                <a:cubicBezTo>
                  <a:pt x="9050" y="6357"/>
                  <a:pt x="9118" y="7561"/>
                  <a:pt x="9524" y="8366"/>
                </a:cubicBezTo>
                <a:cubicBezTo>
                  <a:pt x="9670" y="8655"/>
                  <a:pt x="9816" y="8921"/>
                  <a:pt x="9850" y="8959"/>
                </a:cubicBezTo>
                <a:cubicBezTo>
                  <a:pt x="9964" y="9086"/>
                  <a:pt x="12230" y="6719"/>
                  <a:pt x="12230" y="6473"/>
                </a:cubicBezTo>
                <a:cubicBezTo>
                  <a:pt x="12230" y="6341"/>
                  <a:pt x="12944" y="5511"/>
                  <a:pt x="13819" y="4633"/>
                </a:cubicBezTo>
                <a:cubicBezTo>
                  <a:pt x="14957" y="3490"/>
                  <a:pt x="15520" y="3035"/>
                  <a:pt x="15787" y="3035"/>
                </a:cubicBezTo>
                <a:cubicBezTo>
                  <a:pt x="16314" y="3035"/>
                  <a:pt x="18585" y="5329"/>
                  <a:pt x="18585" y="5861"/>
                </a:cubicBezTo>
                <a:cubicBezTo>
                  <a:pt x="18585" y="6138"/>
                  <a:pt x="18146" y="6681"/>
                  <a:pt x="16992" y="7839"/>
                </a:cubicBezTo>
                <a:cubicBezTo>
                  <a:pt x="16117" y="8718"/>
                  <a:pt x="15297" y="9437"/>
                  <a:pt x="15168" y="9437"/>
                </a:cubicBezTo>
                <a:cubicBezTo>
                  <a:pt x="15040" y="9437"/>
                  <a:pt x="14425" y="9950"/>
                  <a:pt x="13805" y="10580"/>
                </a:cubicBezTo>
                <a:cubicBezTo>
                  <a:pt x="12531" y="11871"/>
                  <a:pt x="12537" y="11962"/>
                  <a:pt x="13905" y="12349"/>
                </a:cubicBezTo>
                <a:cubicBezTo>
                  <a:pt x="15736" y="12868"/>
                  <a:pt x="17114" y="12275"/>
                  <a:pt x="19304" y="10027"/>
                </a:cubicBezTo>
                <a:cubicBezTo>
                  <a:pt x="21244" y="8036"/>
                  <a:pt x="21598" y="7405"/>
                  <a:pt x="21598" y="5924"/>
                </a:cubicBezTo>
                <a:cubicBezTo>
                  <a:pt x="21599" y="4358"/>
                  <a:pt x="21216" y="3622"/>
                  <a:pt x="19556" y="1990"/>
                </a:cubicBezTo>
                <a:cubicBezTo>
                  <a:pt x="17899" y="360"/>
                  <a:pt x="17201" y="-1"/>
                  <a:pt x="15717" y="0"/>
                </a:cubicBezTo>
                <a:close/>
                <a:moveTo>
                  <a:pt x="13556" y="7384"/>
                </a:moveTo>
                <a:cubicBezTo>
                  <a:pt x="13072" y="7330"/>
                  <a:pt x="12336" y="8004"/>
                  <a:pt x="10176" y="10176"/>
                </a:cubicBezTo>
                <a:cubicBezTo>
                  <a:pt x="7286" y="13085"/>
                  <a:pt x="7119" y="13346"/>
                  <a:pt x="7734" y="13965"/>
                </a:cubicBezTo>
                <a:cubicBezTo>
                  <a:pt x="7905" y="14137"/>
                  <a:pt x="8119" y="14275"/>
                  <a:pt x="8209" y="14275"/>
                </a:cubicBezTo>
                <a:cubicBezTo>
                  <a:pt x="8649" y="14275"/>
                  <a:pt x="9414" y="13624"/>
                  <a:pt x="11726" y="11274"/>
                </a:cubicBezTo>
                <a:cubicBezTo>
                  <a:pt x="14353" y="8603"/>
                  <a:pt x="14582" y="8238"/>
                  <a:pt x="14001" y="7653"/>
                </a:cubicBezTo>
                <a:cubicBezTo>
                  <a:pt x="13852" y="7502"/>
                  <a:pt x="13718" y="7402"/>
                  <a:pt x="13556" y="7384"/>
                </a:cubicBezTo>
                <a:close/>
                <a:moveTo>
                  <a:pt x="6318" y="9161"/>
                </a:moveTo>
                <a:cubicBezTo>
                  <a:pt x="5723" y="9198"/>
                  <a:pt x="5143" y="9336"/>
                  <a:pt x="4710" y="9560"/>
                </a:cubicBezTo>
                <a:cubicBezTo>
                  <a:pt x="4372" y="9736"/>
                  <a:pt x="3283" y="10709"/>
                  <a:pt x="2290" y="11726"/>
                </a:cubicBezTo>
                <a:cubicBezTo>
                  <a:pt x="714" y="13340"/>
                  <a:pt x="451" y="13680"/>
                  <a:pt x="233" y="14421"/>
                </a:cubicBezTo>
                <a:cubicBezTo>
                  <a:pt x="77" y="14952"/>
                  <a:pt x="0" y="15357"/>
                  <a:pt x="0" y="15757"/>
                </a:cubicBezTo>
                <a:cubicBezTo>
                  <a:pt x="-1" y="16158"/>
                  <a:pt x="75" y="16556"/>
                  <a:pt x="229" y="17079"/>
                </a:cubicBezTo>
                <a:cubicBezTo>
                  <a:pt x="431" y="17763"/>
                  <a:pt x="717" y="18157"/>
                  <a:pt x="1875" y="19363"/>
                </a:cubicBezTo>
                <a:cubicBezTo>
                  <a:pt x="2748" y="20272"/>
                  <a:pt x="3577" y="20978"/>
                  <a:pt x="4073" y="21230"/>
                </a:cubicBezTo>
                <a:cubicBezTo>
                  <a:pt x="4590" y="21493"/>
                  <a:pt x="4865" y="21586"/>
                  <a:pt x="5396" y="21596"/>
                </a:cubicBezTo>
                <a:cubicBezTo>
                  <a:pt x="5573" y="21599"/>
                  <a:pt x="5777" y="21593"/>
                  <a:pt x="6029" y="21581"/>
                </a:cubicBezTo>
                <a:cubicBezTo>
                  <a:pt x="7603" y="21507"/>
                  <a:pt x="8136" y="21214"/>
                  <a:pt x="9995" y="19397"/>
                </a:cubicBezTo>
                <a:cubicBezTo>
                  <a:pt x="11706" y="17726"/>
                  <a:pt x="12350" y="16733"/>
                  <a:pt x="12489" y="15548"/>
                </a:cubicBezTo>
                <a:cubicBezTo>
                  <a:pt x="12588" y="14706"/>
                  <a:pt x="12340" y="13439"/>
                  <a:pt x="11985" y="12957"/>
                </a:cubicBezTo>
                <a:cubicBezTo>
                  <a:pt x="11769" y="12665"/>
                  <a:pt x="11709" y="12702"/>
                  <a:pt x="10599" y="13812"/>
                </a:cubicBezTo>
                <a:cubicBezTo>
                  <a:pt x="9961" y="14451"/>
                  <a:pt x="9439" y="15084"/>
                  <a:pt x="9439" y="15220"/>
                </a:cubicBezTo>
                <a:cubicBezTo>
                  <a:pt x="9439" y="15557"/>
                  <a:pt x="6298" y="18647"/>
                  <a:pt x="5955" y="18647"/>
                </a:cubicBezTo>
                <a:cubicBezTo>
                  <a:pt x="5512" y="18647"/>
                  <a:pt x="3087" y="16166"/>
                  <a:pt x="3087" y="15712"/>
                </a:cubicBezTo>
                <a:cubicBezTo>
                  <a:pt x="3087" y="15209"/>
                  <a:pt x="5560" y="12626"/>
                  <a:pt x="6419" y="12233"/>
                </a:cubicBezTo>
                <a:cubicBezTo>
                  <a:pt x="7138" y="11904"/>
                  <a:pt x="9061" y="10013"/>
                  <a:pt x="8916" y="9777"/>
                </a:cubicBezTo>
                <a:cubicBezTo>
                  <a:pt x="8862" y="9689"/>
                  <a:pt x="8460" y="9498"/>
                  <a:pt x="8023" y="9351"/>
                </a:cubicBezTo>
                <a:cubicBezTo>
                  <a:pt x="7526" y="9185"/>
                  <a:pt x="6914" y="9124"/>
                  <a:pt x="6318" y="9161"/>
                </a:cubicBezTo>
                <a:close/>
              </a:path>
            </a:pathLst>
          </a:custGeom>
          <a:ln w="114300">
            <a:solidFill>
              <a:srgbClr val="014248"/>
            </a:solidFill>
            <a:miter lim="400000"/>
          </a:ln>
          <a:effectLst>
            <a:outerShdw blurRad="50800" dist="25400" dir="3600000" rotWithShape="0">
              <a:srgbClr val="000000">
                <a:alpha val="70000"/>
              </a:srgbClr>
            </a:outerShdw>
          </a:effectLst>
        </p:spPr>
      </p:pic>
      <p:sp>
        <p:nvSpPr>
          <p:cNvPr id="192" name="How will my child be included in activities outside the classroom? How accessible is the school?"/>
          <p:cNvSpPr/>
          <p:nvPr/>
        </p:nvSpPr>
        <p:spPr>
          <a:xfrm>
            <a:off x="9119753" y="1327964"/>
            <a:ext cx="7576489" cy="3364660"/>
          </a:xfrm>
          <a:prstGeom prst="wedgeEllipseCallout">
            <a:avLst>
              <a:gd name="adj1" fmla="val -3469"/>
              <a:gd name="adj2" fmla="val 70283"/>
            </a:avLst>
          </a:prstGeom>
          <a:solidFill>
            <a:srgbClr val="FFFFFF"/>
          </a:solidFill>
          <a:ln w="635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algn="ctr" defTabSz="825500">
              <a:lnSpc>
                <a:spcPct val="100000"/>
              </a:lnSpc>
              <a:spcBef>
                <a:spcPts val="0"/>
              </a:spcBef>
              <a:defRPr sz="3200">
                <a:latin typeface="Chalkboard SE Regular"/>
                <a:ea typeface="Chalkboard SE Regular"/>
                <a:cs typeface="Chalkboard SE Regular"/>
                <a:sym typeface="Chalkboard SE Regular"/>
              </a:defRPr>
            </a:lvl1pPr>
          </a:lstStyle>
          <a:p>
            <a:r>
              <a:t>How will my child be included in activities outside the classroom? How accessible is the school?</a:t>
            </a:r>
          </a:p>
        </p:txBody>
      </p:sp>
      <p:sp>
        <p:nvSpPr>
          <p:cNvPr id="193" name="Our school is an inclusive school and we ensure that every lesson is accessible to ever child wherever it takes place. Our school building is mainly on one level. Individual access arrangements (where appropriate) are discussed prior to the child startin"/>
          <p:cNvSpPr txBox="1"/>
          <p:nvPr/>
        </p:nvSpPr>
        <p:spPr>
          <a:xfrm>
            <a:off x="9473939" y="6066199"/>
            <a:ext cx="8120377" cy="276178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latin typeface="Chalkboard SE Regular"/>
                <a:ea typeface="Chalkboard SE Regular"/>
                <a:cs typeface="Chalkboard SE Regular"/>
                <a:sym typeface="Chalkboard SE Regular"/>
              </a:defRPr>
            </a:lvl1pPr>
          </a:lstStyle>
          <a:p>
            <a:r>
              <a:rPr dirty="0"/>
              <a:t>Our school is an inclusive school and we ensure that every lesson is accessible to ever child wherever it takes place. Our school building is on one level. Individual access arrangements (where appropriate) are discussed prior to the child starting school and reviewed accordingly.</a:t>
            </a:r>
            <a:r>
              <a:rPr lang="en-US" dirty="0"/>
              <a:t>  </a:t>
            </a:r>
            <a:endParaRPr/>
          </a:p>
        </p:txBody>
      </p:sp>
      <p:sp>
        <p:nvSpPr>
          <p:cNvPr id="194" name="How will you support my child’s transition into/within/from the school?"/>
          <p:cNvSpPr/>
          <p:nvPr/>
        </p:nvSpPr>
        <p:spPr>
          <a:xfrm>
            <a:off x="16000654" y="175566"/>
            <a:ext cx="7576489" cy="2499212"/>
          </a:xfrm>
          <a:prstGeom prst="wedgeEllipseCallout">
            <a:avLst>
              <a:gd name="adj1" fmla="val 17592"/>
              <a:gd name="adj2" fmla="val 72436"/>
            </a:avLst>
          </a:prstGeom>
          <a:solidFill>
            <a:srgbClr val="FFFFFF"/>
          </a:solidFill>
          <a:ln w="635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algn="ctr" defTabSz="825500">
              <a:lnSpc>
                <a:spcPct val="100000"/>
              </a:lnSpc>
              <a:spcBef>
                <a:spcPts val="0"/>
              </a:spcBef>
              <a:defRPr sz="3200">
                <a:latin typeface="Chalkboard SE Regular"/>
                <a:ea typeface="Chalkboard SE Regular"/>
                <a:cs typeface="Chalkboard SE Regular"/>
                <a:sym typeface="Chalkboard SE Regular"/>
              </a:defRPr>
            </a:lvl1pPr>
          </a:lstStyle>
          <a:p>
            <a:r>
              <a:t>How will you support my child’s transition into/within/from the school?</a:t>
            </a:r>
          </a:p>
        </p:txBody>
      </p:sp>
      <p:sp>
        <p:nvSpPr>
          <p:cNvPr id="195" name="We have built strong links with feeder schools and nurseries. We work to ensure smooth transition. This could be through visits to a child’s new setting/class, meeting new teachers and individualised transition activities. We work closely with Linton Vil"/>
          <p:cNvSpPr txBox="1"/>
          <p:nvPr/>
        </p:nvSpPr>
        <p:spPr>
          <a:xfrm>
            <a:off x="17730058" y="4171460"/>
            <a:ext cx="5983803" cy="39667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100">
                <a:latin typeface="Chalkboard SE Regular"/>
                <a:ea typeface="Chalkboard SE Regular"/>
                <a:cs typeface="Chalkboard SE Regular"/>
                <a:sym typeface="Chalkboard SE Regular"/>
              </a:defRPr>
            </a:lvl1pPr>
          </a:lstStyle>
          <a:p>
            <a:r>
              <a:rPr dirty="0"/>
              <a:t>We have built strong links with feeder schools and nurseries. We work to ensure smooth transition. This could be through visits to a child’s new setting/class, meeting new teachers and </a:t>
            </a:r>
            <a:r>
              <a:rPr dirty="0" err="1"/>
              <a:t>individualised</a:t>
            </a:r>
            <a:r>
              <a:rPr dirty="0"/>
              <a:t> transition activities. We work closely with </a:t>
            </a:r>
            <a:r>
              <a:rPr lang="en-GB" dirty="0"/>
              <a:t>JFAN and SWCHS </a:t>
            </a:r>
            <a:r>
              <a:rPr dirty="0"/>
              <a:t>to facilitate transition to secondary school. </a:t>
            </a:r>
          </a:p>
        </p:txBody>
      </p:sp>
      <p:sp>
        <p:nvSpPr>
          <p:cNvPr id="196" name="Where can I find further information?"/>
          <p:cNvSpPr/>
          <p:nvPr/>
        </p:nvSpPr>
        <p:spPr>
          <a:xfrm>
            <a:off x="2554851" y="10075943"/>
            <a:ext cx="6400021" cy="2296373"/>
          </a:xfrm>
          <a:prstGeom prst="wedgeEllipseCallout">
            <a:avLst>
              <a:gd name="adj1" fmla="val 44807"/>
              <a:gd name="adj2" fmla="val 77363"/>
            </a:avLst>
          </a:prstGeom>
          <a:solidFill>
            <a:srgbClr val="FFFFFF"/>
          </a:solidFill>
          <a:ln w="635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algn="ctr" defTabSz="825500">
              <a:lnSpc>
                <a:spcPct val="100000"/>
              </a:lnSpc>
              <a:spcBef>
                <a:spcPts val="0"/>
              </a:spcBef>
              <a:defRPr sz="3200">
                <a:latin typeface="Chalkboard SE Regular"/>
                <a:ea typeface="Chalkboard SE Regular"/>
                <a:cs typeface="Chalkboard SE Regular"/>
                <a:sym typeface="Chalkboard SE Regular"/>
              </a:defRPr>
            </a:lvl1pPr>
          </a:lstStyle>
          <a:p>
            <a:r>
              <a:t>Where can I find further information?</a:t>
            </a:r>
          </a:p>
        </p:txBody>
      </p:sp>
      <p:sp>
        <p:nvSpPr>
          <p:cNvPr id="197" name="In the event of any concerns about your child or our school’s provision for children, parents should i(in the first instance) contact their child’s class teacher to discuss further. Any concerns that have not been addressed by this should be taken to the"/>
          <p:cNvSpPr txBox="1"/>
          <p:nvPr/>
        </p:nvSpPr>
        <p:spPr>
          <a:xfrm>
            <a:off x="9274468" y="10571452"/>
            <a:ext cx="14354024" cy="276178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defRPr sz="3200">
                <a:latin typeface="Chalkboard SE Regular"/>
                <a:ea typeface="Chalkboard SE Regular"/>
                <a:cs typeface="Chalkboard SE Regular"/>
                <a:sym typeface="Chalkboard SE Regular"/>
              </a:defRPr>
            </a:lvl1pPr>
          </a:lstStyle>
          <a:p>
            <a:r>
              <a:rPr dirty="0"/>
              <a:t>In the event of any concerns about your child or our school’s provision for children, parents should (in the first instance) contact their child’s class teacher to discuss further. Any concerns that have not been addressed by this should be taken to the school’s SENCo or </a:t>
            </a:r>
            <a:r>
              <a:rPr dirty="0" err="1"/>
              <a:t>Headte</a:t>
            </a:r>
            <a:r>
              <a:rPr lang="en-GB" dirty="0"/>
              <a:t>a</a:t>
            </a:r>
            <a:r>
              <a:rPr dirty="0" err="1"/>
              <a:t>cher</a:t>
            </a:r>
            <a:r>
              <a:rPr dirty="0"/>
              <a:t>. The school’s Governing Body lead for SEND (</a:t>
            </a:r>
            <a:r>
              <a:rPr dirty="0" err="1"/>
              <a:t>Mrs</a:t>
            </a:r>
            <a:r>
              <a:rPr dirty="0"/>
              <a:t> Alison Weir) is the final point of contact for these concerns and can be contacted via the school office.  </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7295AE"/>
        </a:solidFill>
        <a:effectLst/>
      </p:bgPr>
    </p:bg>
    <p:spTree>
      <p:nvGrpSpPr>
        <p:cNvPr id="1" name=""/>
        <p:cNvGrpSpPr/>
        <p:nvPr/>
      </p:nvGrpSpPr>
      <p:grpSpPr>
        <a:xfrm>
          <a:off x="0" y="0"/>
          <a:ext cx="0" cy="0"/>
          <a:chOff x="0" y="0"/>
          <a:chExt cx="0" cy="0"/>
        </a:xfrm>
      </p:grpSpPr>
      <p:sp>
        <p:nvSpPr>
          <p:cNvPr id="199" name="Who’s who?"/>
          <p:cNvSpPr/>
          <p:nvPr/>
        </p:nvSpPr>
        <p:spPr>
          <a:xfrm>
            <a:off x="907622" y="234121"/>
            <a:ext cx="5345257" cy="1904216"/>
          </a:xfrm>
          <a:prstGeom prst="wedgeEllipseCallout">
            <a:avLst>
              <a:gd name="adj1" fmla="val -52519"/>
              <a:gd name="adj2" fmla="val 53971"/>
            </a:avLst>
          </a:prstGeom>
          <a:solidFill>
            <a:srgbClr val="FFFFFF"/>
          </a:solidFill>
          <a:ln w="63500">
            <a:solidFill>
              <a:srgbClr val="000000"/>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algn="ctr" defTabSz="825500">
              <a:lnSpc>
                <a:spcPct val="100000"/>
              </a:lnSpc>
              <a:spcBef>
                <a:spcPts val="0"/>
              </a:spcBef>
              <a:defRPr sz="4400">
                <a:latin typeface="Chalkboard SE Regular"/>
                <a:ea typeface="Chalkboard SE Regular"/>
                <a:cs typeface="Chalkboard SE Regular"/>
                <a:sym typeface="Chalkboard SE Regular"/>
              </a:defRPr>
            </a:lvl1pPr>
          </a:lstStyle>
          <a:p>
            <a:r>
              <a:t>Who’s who?</a:t>
            </a:r>
          </a:p>
        </p:txBody>
      </p:sp>
      <p:sp>
        <p:nvSpPr>
          <p:cNvPr id="200" name="Head with Shoulders"/>
          <p:cNvSpPr/>
          <p:nvPr/>
        </p:nvSpPr>
        <p:spPr>
          <a:xfrm>
            <a:off x="466590" y="2597548"/>
            <a:ext cx="2030980" cy="1759591"/>
          </a:xfrm>
          <a:custGeom>
            <a:avLst/>
            <a:gdLst/>
            <a:ahLst/>
            <a:cxnLst>
              <a:cxn ang="0">
                <a:pos x="wd2" y="hd2"/>
              </a:cxn>
              <a:cxn ang="5400000">
                <a:pos x="wd2" y="hd2"/>
              </a:cxn>
              <a:cxn ang="10800000">
                <a:pos x="wd2" y="hd2"/>
              </a:cxn>
              <a:cxn ang="16200000">
                <a:pos x="wd2" y="hd2"/>
              </a:cxn>
            </a:cxnLst>
            <a:rect l="0" t="0" r="r" b="b"/>
            <a:pathLst>
              <a:path w="21600" h="21600" extrusionOk="0">
                <a:moveTo>
                  <a:pt x="10801" y="0"/>
                </a:moveTo>
                <a:cubicBezTo>
                  <a:pt x="8419" y="0"/>
                  <a:pt x="7041" y="1374"/>
                  <a:pt x="6553" y="3337"/>
                </a:cubicBezTo>
                <a:cubicBezTo>
                  <a:pt x="6322" y="4269"/>
                  <a:pt x="6312" y="5365"/>
                  <a:pt x="6383" y="6556"/>
                </a:cubicBezTo>
                <a:cubicBezTo>
                  <a:pt x="6251" y="6550"/>
                  <a:pt x="6103" y="6550"/>
                  <a:pt x="5944" y="6556"/>
                </a:cubicBezTo>
                <a:cubicBezTo>
                  <a:pt x="5170" y="6600"/>
                  <a:pt x="5740" y="8660"/>
                  <a:pt x="6261" y="9870"/>
                </a:cubicBezTo>
                <a:cubicBezTo>
                  <a:pt x="6371" y="10117"/>
                  <a:pt x="6602" y="10060"/>
                  <a:pt x="6700" y="10028"/>
                </a:cubicBezTo>
                <a:cubicBezTo>
                  <a:pt x="6898" y="12074"/>
                  <a:pt x="7173" y="12688"/>
                  <a:pt x="7865" y="13587"/>
                </a:cubicBezTo>
                <a:lnTo>
                  <a:pt x="7853" y="14563"/>
                </a:lnTo>
                <a:cubicBezTo>
                  <a:pt x="7836" y="15893"/>
                  <a:pt x="7177" y="16995"/>
                  <a:pt x="6102" y="17704"/>
                </a:cubicBezTo>
                <a:cubicBezTo>
                  <a:pt x="6014" y="17761"/>
                  <a:pt x="5927" y="17818"/>
                  <a:pt x="5839" y="17863"/>
                </a:cubicBezTo>
                <a:cubicBezTo>
                  <a:pt x="5335" y="18148"/>
                  <a:pt x="4780" y="18293"/>
                  <a:pt x="4221" y="18318"/>
                </a:cubicBezTo>
                <a:cubicBezTo>
                  <a:pt x="1630" y="18457"/>
                  <a:pt x="779" y="19820"/>
                  <a:pt x="0" y="21600"/>
                </a:cubicBezTo>
                <a:lnTo>
                  <a:pt x="10801" y="21600"/>
                </a:lnTo>
                <a:lnTo>
                  <a:pt x="21600" y="21600"/>
                </a:lnTo>
                <a:cubicBezTo>
                  <a:pt x="20821" y="19820"/>
                  <a:pt x="19970" y="18457"/>
                  <a:pt x="17379" y="18318"/>
                </a:cubicBezTo>
                <a:cubicBezTo>
                  <a:pt x="16820" y="18286"/>
                  <a:pt x="16260" y="18148"/>
                  <a:pt x="15761" y="17863"/>
                </a:cubicBezTo>
                <a:cubicBezTo>
                  <a:pt x="15678" y="17812"/>
                  <a:pt x="15591" y="17761"/>
                  <a:pt x="15498" y="17704"/>
                </a:cubicBezTo>
                <a:cubicBezTo>
                  <a:pt x="14423" y="16995"/>
                  <a:pt x="13758" y="15893"/>
                  <a:pt x="13747" y="14563"/>
                </a:cubicBezTo>
                <a:lnTo>
                  <a:pt x="13737" y="13587"/>
                </a:lnTo>
                <a:cubicBezTo>
                  <a:pt x="14428" y="12688"/>
                  <a:pt x="14697" y="12074"/>
                  <a:pt x="14900" y="10028"/>
                </a:cubicBezTo>
                <a:cubicBezTo>
                  <a:pt x="14993" y="10066"/>
                  <a:pt x="15229" y="10123"/>
                  <a:pt x="15339" y="9870"/>
                </a:cubicBezTo>
                <a:cubicBezTo>
                  <a:pt x="15865" y="8660"/>
                  <a:pt x="16431" y="6600"/>
                  <a:pt x="15658" y="6556"/>
                </a:cubicBezTo>
                <a:cubicBezTo>
                  <a:pt x="15498" y="6550"/>
                  <a:pt x="15350" y="6543"/>
                  <a:pt x="15219" y="6556"/>
                </a:cubicBezTo>
                <a:cubicBezTo>
                  <a:pt x="15290" y="5371"/>
                  <a:pt x="15283" y="4269"/>
                  <a:pt x="15047" y="3337"/>
                </a:cubicBezTo>
                <a:cubicBezTo>
                  <a:pt x="14559" y="1374"/>
                  <a:pt x="13183" y="0"/>
                  <a:pt x="10801" y="0"/>
                </a:cubicBezTo>
                <a:close/>
              </a:path>
            </a:pathLst>
          </a:custGeom>
          <a:solidFill>
            <a:srgbClr val="000000"/>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01" name="SENCo - Miss Lizzie Beecroft                                      Responsible for advising class teachers about the provision they make for pupils with SEND, overseeing the whole-school’s SEND provision, co-ordinating training relating to SEND, liaising "/>
          <p:cNvSpPr txBox="1"/>
          <p:nvPr/>
        </p:nvSpPr>
        <p:spPr>
          <a:xfrm>
            <a:off x="2648984" y="2674007"/>
            <a:ext cx="9610769" cy="26740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defRPr sz="2400">
                <a:latin typeface="Chalkboard SE Regular"/>
                <a:ea typeface="Chalkboard SE Regular"/>
                <a:cs typeface="Chalkboard SE Regular"/>
                <a:sym typeface="Chalkboard SE Regular"/>
              </a:defRPr>
            </a:pPr>
            <a:r>
              <a:rPr dirty="0"/>
              <a:t>SENCo </a:t>
            </a:r>
            <a:r>
              <a:rPr lang="en-GB" dirty="0"/>
              <a:t>–</a:t>
            </a:r>
            <a:r>
              <a:rPr dirty="0"/>
              <a:t> </a:t>
            </a:r>
            <a:r>
              <a:rPr lang="en-GB"/>
              <a:t>Mr Sam Barnes</a:t>
            </a:r>
            <a:r>
              <a:rPr lang="en-US"/>
              <a:t>                                    </a:t>
            </a:r>
            <a:br>
              <a:rPr lang="en-US" dirty="0"/>
            </a:br>
            <a:r>
              <a:rPr dirty="0"/>
              <a:t>Responsible for advising class teachers about the provision they make for pupils with SEND, overseeing the whole-school’s SEND provision, </a:t>
            </a:r>
            <a:r>
              <a:rPr dirty="0" err="1"/>
              <a:t>co-ordinating</a:t>
            </a:r>
            <a:r>
              <a:rPr dirty="0"/>
              <a:t> training relating to SEND, liaising with and referring pupils to external services. </a:t>
            </a:r>
            <a:r>
              <a:rPr lang="en-GB" u="sng" dirty="0">
                <a:hlinkClick r:id="rId2"/>
              </a:rPr>
              <a:t>sbarnes@anglianlearning.org</a:t>
            </a:r>
            <a:r>
              <a:rPr lang="en-GB" u="sng" dirty="0"/>
              <a:t> </a:t>
            </a:r>
            <a:r>
              <a:rPr lang="en-GB" u="sng" dirty="0">
                <a:hlinkClick r:id="rId3"/>
              </a:rPr>
              <a:t>office@wimbishprimary.org</a:t>
            </a:r>
            <a:r>
              <a:rPr lang="en-GB" u="sng" dirty="0"/>
              <a:t> </a:t>
            </a:r>
          </a:p>
          <a:p>
            <a:pPr>
              <a:defRPr sz="2400">
                <a:latin typeface="Chalkboard SE Regular"/>
                <a:ea typeface="Chalkboard SE Regular"/>
                <a:cs typeface="Chalkboard SE Regular"/>
                <a:sym typeface="Chalkboard SE Regular"/>
              </a:defRPr>
            </a:pPr>
            <a:endParaRPr lang="en-US" dirty="0"/>
          </a:p>
        </p:txBody>
      </p:sp>
      <p:sp>
        <p:nvSpPr>
          <p:cNvPr id="202" name="Head with Shoulders"/>
          <p:cNvSpPr/>
          <p:nvPr/>
        </p:nvSpPr>
        <p:spPr>
          <a:xfrm>
            <a:off x="466590" y="4709319"/>
            <a:ext cx="2030980" cy="1759591"/>
          </a:xfrm>
          <a:custGeom>
            <a:avLst/>
            <a:gdLst/>
            <a:ahLst/>
            <a:cxnLst>
              <a:cxn ang="0">
                <a:pos x="wd2" y="hd2"/>
              </a:cxn>
              <a:cxn ang="5400000">
                <a:pos x="wd2" y="hd2"/>
              </a:cxn>
              <a:cxn ang="10800000">
                <a:pos x="wd2" y="hd2"/>
              </a:cxn>
              <a:cxn ang="16200000">
                <a:pos x="wd2" y="hd2"/>
              </a:cxn>
            </a:cxnLst>
            <a:rect l="0" t="0" r="r" b="b"/>
            <a:pathLst>
              <a:path w="21600" h="21600" extrusionOk="0">
                <a:moveTo>
                  <a:pt x="10801" y="0"/>
                </a:moveTo>
                <a:cubicBezTo>
                  <a:pt x="8419" y="0"/>
                  <a:pt x="7041" y="1374"/>
                  <a:pt x="6553" y="3337"/>
                </a:cubicBezTo>
                <a:cubicBezTo>
                  <a:pt x="6322" y="4269"/>
                  <a:pt x="6312" y="5365"/>
                  <a:pt x="6383" y="6556"/>
                </a:cubicBezTo>
                <a:cubicBezTo>
                  <a:pt x="6251" y="6550"/>
                  <a:pt x="6103" y="6550"/>
                  <a:pt x="5944" y="6556"/>
                </a:cubicBezTo>
                <a:cubicBezTo>
                  <a:pt x="5170" y="6600"/>
                  <a:pt x="5740" y="8660"/>
                  <a:pt x="6261" y="9870"/>
                </a:cubicBezTo>
                <a:cubicBezTo>
                  <a:pt x="6371" y="10117"/>
                  <a:pt x="6602" y="10060"/>
                  <a:pt x="6700" y="10028"/>
                </a:cubicBezTo>
                <a:cubicBezTo>
                  <a:pt x="6898" y="12074"/>
                  <a:pt x="7173" y="12688"/>
                  <a:pt x="7865" y="13587"/>
                </a:cubicBezTo>
                <a:lnTo>
                  <a:pt x="7853" y="14563"/>
                </a:lnTo>
                <a:cubicBezTo>
                  <a:pt x="7836" y="15893"/>
                  <a:pt x="7177" y="16995"/>
                  <a:pt x="6102" y="17704"/>
                </a:cubicBezTo>
                <a:cubicBezTo>
                  <a:pt x="6014" y="17761"/>
                  <a:pt x="5927" y="17818"/>
                  <a:pt x="5839" y="17863"/>
                </a:cubicBezTo>
                <a:cubicBezTo>
                  <a:pt x="5335" y="18148"/>
                  <a:pt x="4780" y="18293"/>
                  <a:pt x="4221" y="18318"/>
                </a:cubicBezTo>
                <a:cubicBezTo>
                  <a:pt x="1630" y="18457"/>
                  <a:pt x="779" y="19820"/>
                  <a:pt x="0" y="21600"/>
                </a:cubicBezTo>
                <a:lnTo>
                  <a:pt x="10801" y="21600"/>
                </a:lnTo>
                <a:lnTo>
                  <a:pt x="21600" y="21600"/>
                </a:lnTo>
                <a:cubicBezTo>
                  <a:pt x="20821" y="19820"/>
                  <a:pt x="19970" y="18457"/>
                  <a:pt x="17379" y="18318"/>
                </a:cubicBezTo>
                <a:cubicBezTo>
                  <a:pt x="16820" y="18286"/>
                  <a:pt x="16260" y="18148"/>
                  <a:pt x="15761" y="17863"/>
                </a:cubicBezTo>
                <a:cubicBezTo>
                  <a:pt x="15678" y="17812"/>
                  <a:pt x="15591" y="17761"/>
                  <a:pt x="15498" y="17704"/>
                </a:cubicBezTo>
                <a:cubicBezTo>
                  <a:pt x="14423" y="16995"/>
                  <a:pt x="13758" y="15893"/>
                  <a:pt x="13747" y="14563"/>
                </a:cubicBezTo>
                <a:lnTo>
                  <a:pt x="13737" y="13587"/>
                </a:lnTo>
                <a:cubicBezTo>
                  <a:pt x="14428" y="12688"/>
                  <a:pt x="14697" y="12074"/>
                  <a:pt x="14900" y="10028"/>
                </a:cubicBezTo>
                <a:cubicBezTo>
                  <a:pt x="14993" y="10066"/>
                  <a:pt x="15229" y="10123"/>
                  <a:pt x="15339" y="9870"/>
                </a:cubicBezTo>
                <a:cubicBezTo>
                  <a:pt x="15865" y="8660"/>
                  <a:pt x="16431" y="6600"/>
                  <a:pt x="15658" y="6556"/>
                </a:cubicBezTo>
                <a:cubicBezTo>
                  <a:pt x="15498" y="6550"/>
                  <a:pt x="15350" y="6543"/>
                  <a:pt x="15219" y="6556"/>
                </a:cubicBezTo>
                <a:cubicBezTo>
                  <a:pt x="15290" y="5371"/>
                  <a:pt x="15283" y="4269"/>
                  <a:pt x="15047" y="3337"/>
                </a:cubicBezTo>
                <a:cubicBezTo>
                  <a:pt x="14559" y="1374"/>
                  <a:pt x="13183" y="0"/>
                  <a:pt x="10801" y="0"/>
                </a:cubicBezTo>
                <a:close/>
              </a:path>
            </a:pathLst>
          </a:custGeom>
          <a:solidFill>
            <a:srgbClr val="000000"/>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03" name="SEND Governor - Mrs Alison Weir  office@meadow.cambs.sch.uk"/>
          <p:cNvSpPr txBox="1"/>
          <p:nvPr/>
        </p:nvSpPr>
        <p:spPr>
          <a:xfrm>
            <a:off x="2648984" y="6011932"/>
            <a:ext cx="9610769" cy="51809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defRPr sz="3000">
                <a:latin typeface="Chalkboard SE Regular"/>
                <a:ea typeface="Chalkboard SE Regular"/>
                <a:cs typeface="Chalkboard SE Regular"/>
                <a:sym typeface="Chalkboard SE Regular"/>
              </a:defRPr>
            </a:pPr>
            <a:r>
              <a:rPr dirty="0"/>
              <a:t>SEND Governor - </a:t>
            </a:r>
            <a:r>
              <a:rPr dirty="0" err="1"/>
              <a:t>Mrs</a:t>
            </a:r>
            <a:r>
              <a:rPr dirty="0"/>
              <a:t> Alison Weir</a:t>
            </a:r>
            <a:r>
              <a:rPr lang="en-US" dirty="0"/>
              <a:t> </a:t>
            </a:r>
            <a:endParaRPr lang="en-US" u="sng" dirty="0"/>
          </a:p>
        </p:txBody>
      </p:sp>
      <p:sp>
        <p:nvSpPr>
          <p:cNvPr id="204" name="Head with Shoulders"/>
          <p:cNvSpPr/>
          <p:nvPr/>
        </p:nvSpPr>
        <p:spPr>
          <a:xfrm>
            <a:off x="466590" y="6821090"/>
            <a:ext cx="2030980" cy="1759592"/>
          </a:xfrm>
          <a:custGeom>
            <a:avLst/>
            <a:gdLst/>
            <a:ahLst/>
            <a:cxnLst>
              <a:cxn ang="0">
                <a:pos x="wd2" y="hd2"/>
              </a:cxn>
              <a:cxn ang="5400000">
                <a:pos x="wd2" y="hd2"/>
              </a:cxn>
              <a:cxn ang="10800000">
                <a:pos x="wd2" y="hd2"/>
              </a:cxn>
              <a:cxn ang="16200000">
                <a:pos x="wd2" y="hd2"/>
              </a:cxn>
            </a:cxnLst>
            <a:rect l="0" t="0" r="r" b="b"/>
            <a:pathLst>
              <a:path w="21600" h="21600" extrusionOk="0">
                <a:moveTo>
                  <a:pt x="10801" y="0"/>
                </a:moveTo>
                <a:cubicBezTo>
                  <a:pt x="8419" y="0"/>
                  <a:pt x="7041" y="1374"/>
                  <a:pt x="6553" y="3337"/>
                </a:cubicBezTo>
                <a:cubicBezTo>
                  <a:pt x="6322" y="4269"/>
                  <a:pt x="6312" y="5365"/>
                  <a:pt x="6383" y="6556"/>
                </a:cubicBezTo>
                <a:cubicBezTo>
                  <a:pt x="6251" y="6550"/>
                  <a:pt x="6103" y="6550"/>
                  <a:pt x="5944" y="6556"/>
                </a:cubicBezTo>
                <a:cubicBezTo>
                  <a:pt x="5170" y="6600"/>
                  <a:pt x="5740" y="8660"/>
                  <a:pt x="6261" y="9870"/>
                </a:cubicBezTo>
                <a:cubicBezTo>
                  <a:pt x="6371" y="10117"/>
                  <a:pt x="6602" y="10060"/>
                  <a:pt x="6700" y="10028"/>
                </a:cubicBezTo>
                <a:cubicBezTo>
                  <a:pt x="6898" y="12074"/>
                  <a:pt x="7173" y="12688"/>
                  <a:pt x="7865" y="13587"/>
                </a:cubicBezTo>
                <a:lnTo>
                  <a:pt x="7853" y="14563"/>
                </a:lnTo>
                <a:cubicBezTo>
                  <a:pt x="7836" y="15893"/>
                  <a:pt x="7177" y="16995"/>
                  <a:pt x="6102" y="17704"/>
                </a:cubicBezTo>
                <a:cubicBezTo>
                  <a:pt x="6014" y="17761"/>
                  <a:pt x="5927" y="17818"/>
                  <a:pt x="5839" y="17863"/>
                </a:cubicBezTo>
                <a:cubicBezTo>
                  <a:pt x="5335" y="18148"/>
                  <a:pt x="4780" y="18293"/>
                  <a:pt x="4221" y="18318"/>
                </a:cubicBezTo>
                <a:cubicBezTo>
                  <a:pt x="1630" y="18457"/>
                  <a:pt x="779" y="19820"/>
                  <a:pt x="0" y="21600"/>
                </a:cubicBezTo>
                <a:lnTo>
                  <a:pt x="10801" y="21600"/>
                </a:lnTo>
                <a:lnTo>
                  <a:pt x="21600" y="21600"/>
                </a:lnTo>
                <a:cubicBezTo>
                  <a:pt x="20821" y="19820"/>
                  <a:pt x="19970" y="18457"/>
                  <a:pt x="17379" y="18318"/>
                </a:cubicBezTo>
                <a:cubicBezTo>
                  <a:pt x="16820" y="18286"/>
                  <a:pt x="16260" y="18148"/>
                  <a:pt x="15761" y="17863"/>
                </a:cubicBezTo>
                <a:cubicBezTo>
                  <a:pt x="15678" y="17812"/>
                  <a:pt x="15591" y="17761"/>
                  <a:pt x="15498" y="17704"/>
                </a:cubicBezTo>
                <a:cubicBezTo>
                  <a:pt x="14423" y="16995"/>
                  <a:pt x="13758" y="15893"/>
                  <a:pt x="13747" y="14563"/>
                </a:cubicBezTo>
                <a:lnTo>
                  <a:pt x="13737" y="13587"/>
                </a:lnTo>
                <a:cubicBezTo>
                  <a:pt x="14428" y="12688"/>
                  <a:pt x="14697" y="12074"/>
                  <a:pt x="14900" y="10028"/>
                </a:cubicBezTo>
                <a:cubicBezTo>
                  <a:pt x="14993" y="10066"/>
                  <a:pt x="15229" y="10123"/>
                  <a:pt x="15339" y="9870"/>
                </a:cubicBezTo>
                <a:cubicBezTo>
                  <a:pt x="15865" y="8660"/>
                  <a:pt x="16431" y="6600"/>
                  <a:pt x="15658" y="6556"/>
                </a:cubicBezTo>
                <a:cubicBezTo>
                  <a:pt x="15498" y="6550"/>
                  <a:pt x="15350" y="6543"/>
                  <a:pt x="15219" y="6556"/>
                </a:cubicBezTo>
                <a:cubicBezTo>
                  <a:pt x="15290" y="5371"/>
                  <a:pt x="15283" y="4269"/>
                  <a:pt x="15047" y="3337"/>
                </a:cubicBezTo>
                <a:cubicBezTo>
                  <a:pt x="14559" y="1374"/>
                  <a:pt x="13183" y="0"/>
                  <a:pt x="10801" y="0"/>
                </a:cubicBezTo>
                <a:close/>
              </a:path>
            </a:pathLst>
          </a:custGeom>
          <a:solidFill>
            <a:srgbClr val="000000"/>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05" name="Headteacher - Miss Nichola Connor head@meadow.cambs.sch.uk  office@meadow.cambs.sch.uk"/>
          <p:cNvSpPr txBox="1"/>
          <p:nvPr/>
        </p:nvSpPr>
        <p:spPr>
          <a:xfrm>
            <a:off x="2648984" y="7474922"/>
            <a:ext cx="9610769" cy="13490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defRPr sz="3000">
                <a:latin typeface="Chalkboard SE Regular"/>
                <a:ea typeface="Chalkboard SE Regular"/>
                <a:cs typeface="Chalkboard SE Regular"/>
                <a:sym typeface="Chalkboard SE Regular"/>
              </a:defRPr>
            </a:pPr>
            <a:r>
              <a:rPr dirty="0"/>
              <a:t>Headteacher - </a:t>
            </a:r>
            <a:r>
              <a:rPr lang="en-US" dirty="0" err="1"/>
              <a:t>Mrs</a:t>
            </a:r>
            <a:r>
              <a:rPr lang="en-US" dirty="0"/>
              <a:t> Nichola Pickford  </a:t>
            </a:r>
            <a:r>
              <a:rPr lang="en-US" u="sng" dirty="0">
                <a:hlinkClick r:id="rId4"/>
              </a:rPr>
              <a:t>npickford@anglianlearning.org</a:t>
            </a:r>
            <a:r>
              <a:rPr lang="en-US" dirty="0"/>
              <a:t> </a:t>
            </a:r>
            <a:br>
              <a:rPr lang="en-US" dirty="0"/>
            </a:br>
            <a:endParaRPr lang="en-US" dirty="0"/>
          </a:p>
        </p:txBody>
      </p:sp>
      <p:sp>
        <p:nvSpPr>
          <p:cNvPr id="207" name="Special Educational Needs and Disabilities Service (SEND Service)  Cambridgeshire’s Special Educational Needs and Disability (SEND) Service (0-25 years) provide a range of professional services and support for children, young people and families in a wid"/>
          <p:cNvSpPr txBox="1"/>
          <p:nvPr/>
        </p:nvSpPr>
        <p:spPr>
          <a:xfrm>
            <a:off x="2671562" y="9541420"/>
            <a:ext cx="10197791" cy="309418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defRPr sz="2400">
                <a:latin typeface="Chalkboard SE Regular"/>
                <a:ea typeface="Chalkboard SE Regular"/>
                <a:cs typeface="Chalkboard SE Regular"/>
                <a:sym typeface="Chalkboard SE Regular"/>
              </a:defRPr>
            </a:pPr>
            <a:r>
              <a:rPr dirty="0"/>
              <a:t>Special Educational Needs and Disabilities Service (SEND Service)  </a:t>
            </a:r>
            <a:r>
              <a:rPr lang="en-GB" dirty="0"/>
              <a:t>Essex</a:t>
            </a:r>
            <a:r>
              <a:rPr dirty="0"/>
              <a:t>’s Special Educational Needs and Disability (SEND) Service (0-25 years) provide a range of professional services and support for children, young people and families in a wide range of settings, including home, educational and community settings. The Service offers targeted support and training to schools and settings in all aspects of Special Educational Needs and Disability. We use the expertise of an integrated multi- professional Service to ensure that </a:t>
            </a:r>
            <a:r>
              <a:rPr lang="en-GB" dirty="0"/>
              <a:t>Essex</a:t>
            </a:r>
            <a:r>
              <a:rPr dirty="0"/>
              <a:t> meets its statutory duties and responsibilities for children and young people with SEND.                                                                             See - the Local Offer </a:t>
            </a:r>
            <a:r>
              <a:rPr lang="en-GB" dirty="0">
                <a:hlinkClick r:id="rId5"/>
              </a:rPr>
              <a:t>https://send.essex.gov.uk/</a:t>
            </a:r>
            <a:r>
              <a:rPr lang="en-GB" dirty="0"/>
              <a:t> </a:t>
            </a:r>
            <a:endParaRPr u="sng" dirty="0">
              <a:hlinkClick r:id="rId6"/>
            </a:endParaRPr>
          </a:p>
        </p:txBody>
      </p:sp>
      <p:sp>
        <p:nvSpPr>
          <p:cNvPr id="208" name="Specialist Teaching Team - Specialist Teachers and Educational Psychologists. Your child may be referred to this service (as necessary) if they have not made progress after APDR cycles .…"/>
          <p:cNvSpPr txBox="1"/>
          <p:nvPr/>
        </p:nvSpPr>
        <p:spPr>
          <a:xfrm>
            <a:off x="13541883" y="3402304"/>
            <a:ext cx="9949436" cy="76508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defRPr sz="3000">
                <a:latin typeface="Chalkboard SE Regular"/>
                <a:ea typeface="Chalkboard SE Regular"/>
                <a:cs typeface="Chalkboard SE Regular"/>
                <a:sym typeface="Chalkboard SE Regular"/>
              </a:defRPr>
            </a:pPr>
            <a:r>
              <a:rPr dirty="0"/>
              <a:t>Speech and Language Therapy Service - SALT. Your child may be referred to this service if they meet the threshold level required for their support. Early identification is often key in EYFS. </a:t>
            </a:r>
          </a:p>
          <a:p>
            <a:pPr>
              <a:defRPr sz="3000">
                <a:latin typeface="Chalkboard SE Regular"/>
                <a:ea typeface="Chalkboard SE Regular"/>
                <a:cs typeface="Chalkboard SE Regular"/>
                <a:sym typeface="Chalkboard SE Regular"/>
              </a:defRPr>
            </a:pPr>
            <a:r>
              <a:rPr dirty="0"/>
              <a:t>Occupational Therapy/Physiotherapy (if the child meets the threshold level required for their support) </a:t>
            </a:r>
          </a:p>
          <a:p>
            <a:pPr>
              <a:defRPr sz="3000">
                <a:latin typeface="Chalkboard SE Regular"/>
                <a:ea typeface="Chalkboard SE Regular"/>
                <a:cs typeface="Chalkboard SE Regular"/>
                <a:sym typeface="Chalkboard SE Regular"/>
              </a:defRPr>
            </a:pPr>
            <a:r>
              <a:rPr dirty="0"/>
              <a:t>Hearing/</a:t>
            </a:r>
            <a:r>
              <a:rPr lang="en-GB" dirty="0"/>
              <a:t>PNI </a:t>
            </a:r>
            <a:r>
              <a:rPr dirty="0"/>
              <a:t>Specialist Teaching Team (will be involved by your child’s medical team if appropriate)</a:t>
            </a:r>
          </a:p>
          <a:p>
            <a:pPr>
              <a:defRPr sz="3000">
                <a:latin typeface="Chalkboard SE Regular"/>
                <a:ea typeface="Chalkboard SE Regular"/>
                <a:cs typeface="Chalkboard SE Regular"/>
                <a:sym typeface="Chalkboard SE Regular"/>
              </a:defRPr>
            </a:pPr>
            <a:r>
              <a:rPr dirty="0"/>
              <a:t>SENDIASS (SEND Information Advice and Support - formerly Parent Partnership)                          Confidential phone line during term t</a:t>
            </a:r>
            <a:r>
              <a:rPr lang="en-GB" dirty="0" err="1"/>
              <a:t>ime</a:t>
            </a:r>
            <a:r>
              <a:rPr lang="en-GB" dirty="0"/>
              <a:t> </a:t>
            </a:r>
            <a:r>
              <a:rPr lang="en-GB" b="0" i="0" dirty="0">
                <a:effectLst/>
                <a:latin typeface="Lexend-Variable"/>
                <a:hlinkClick r:id="rId7"/>
              </a:rPr>
              <a:t>01245 204338</a:t>
            </a:r>
            <a:r>
              <a:rPr lang="en-GB" b="0" i="0" dirty="0">
                <a:effectLst/>
                <a:latin typeface="Lexend-Variable"/>
              </a:rPr>
              <a:t> </a:t>
            </a:r>
            <a:br>
              <a:rPr lang="en-GB" dirty="0"/>
            </a:br>
            <a:r>
              <a:rPr lang="en-GB" dirty="0">
                <a:hlinkClick r:id="rId8"/>
              </a:rPr>
              <a:t>send.iass@essex.gov.uk</a:t>
            </a:r>
            <a:r>
              <a:rPr lang="en-GB" dirty="0"/>
              <a:t> </a:t>
            </a:r>
            <a:br>
              <a:rPr lang="en-GB" dirty="0"/>
            </a:br>
            <a:r>
              <a:rPr lang="en-GB" dirty="0">
                <a:hlinkClick r:id="rId9"/>
              </a:rPr>
              <a:t>https://www.essexsendiass.co.uk/</a:t>
            </a:r>
            <a:r>
              <a:rPr lang="en-GB" dirty="0"/>
              <a:t> </a:t>
            </a:r>
            <a:br>
              <a:rPr lang="en-GB" dirty="0"/>
            </a:br>
            <a:endParaRPr dirty="0"/>
          </a:p>
        </p:txBody>
      </p:sp>
      <p:pic>
        <p:nvPicPr>
          <p:cNvPr id="4" name="Picture 3">
            <a:extLst>
              <a:ext uri="{FF2B5EF4-FFF2-40B4-BE49-F238E27FC236}">
                <a16:creationId xmlns:a16="http://schemas.microsoft.com/office/drawing/2014/main" id="{7AEB3AAC-DB8C-9078-A53D-63C861BB9C07}"/>
              </a:ext>
            </a:extLst>
          </p:cNvPr>
          <p:cNvPicPr>
            <a:picLocks noChangeAspect="1"/>
          </p:cNvPicPr>
          <p:nvPr/>
        </p:nvPicPr>
        <p:blipFill>
          <a:blip r:embed="rId10"/>
          <a:stretch>
            <a:fillRect/>
          </a:stretch>
        </p:blipFill>
        <p:spPr>
          <a:xfrm>
            <a:off x="0" y="10033285"/>
            <a:ext cx="2497570" cy="881496"/>
          </a:xfrm>
          <a:prstGeom prst="rect">
            <a:avLst/>
          </a:prstGeom>
        </p:spPr>
      </p:pic>
    </p:spTree>
  </p:cSld>
  <p:clrMapOvr>
    <a:masterClrMapping/>
  </p:clrMapOvr>
  <p:transition spd="med"/>
</p:sld>
</file>

<file path=ppt/theme/theme1.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9be400d-8dc7-4769-b4e8-09b1ec29e445">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8705BCA00419244B4EAE1714B912F91" ma:contentTypeVersion="12" ma:contentTypeDescription="Create a new document." ma:contentTypeScope="" ma:versionID="834ef9d9d1e52f94a9eb065f361acade">
  <xsd:schema xmlns:xsd="http://www.w3.org/2001/XMLSchema" xmlns:xs="http://www.w3.org/2001/XMLSchema" xmlns:p="http://schemas.microsoft.com/office/2006/metadata/properties" xmlns:ns2="b9be400d-8dc7-4769-b4e8-09b1ec29e445" targetNamespace="http://schemas.microsoft.com/office/2006/metadata/properties" ma:root="true" ma:fieldsID="1b306f33e8d2c3c07e00255497875140" ns2:_="">
    <xsd:import namespace="b9be400d-8dc7-4769-b4e8-09b1ec29e44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be400d-8dc7-4769-b4e8-09b1ec29e44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1be7bfe-32ee-4e76-a370-101bf82a2550"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74F66BB-6207-4629-885E-5DF73A62522F}">
  <ds:schemaRefs>
    <ds:schemaRef ds:uri="http://schemas.microsoft.com/sharepoint/v3/contenttype/forms"/>
  </ds:schemaRefs>
</ds:datastoreItem>
</file>

<file path=customXml/itemProps2.xml><?xml version="1.0" encoding="utf-8"?>
<ds:datastoreItem xmlns:ds="http://schemas.openxmlformats.org/officeDocument/2006/customXml" ds:itemID="{8843BDFD-8434-4756-AF0A-E2D5EAB4C410}">
  <ds:schemaRefs>
    <ds:schemaRef ds:uri="http://schemas.microsoft.com/office/2006/metadata/properties"/>
    <ds:schemaRef ds:uri="http://schemas.microsoft.com/office/infopath/2007/PartnerControls"/>
    <ds:schemaRef ds:uri="15f10766-8f6b-4152-9fce-b4a72584ce24"/>
    <ds:schemaRef ds:uri="43390b64-09a2-432d-87ca-47dc0bc1332e"/>
    <ds:schemaRef ds:uri="763097f3-149b-4f8a-a538-d3862d06504e"/>
    <ds:schemaRef ds:uri="8d1e8b9f-091f-4460-b356-0a1b512490f6"/>
  </ds:schemaRefs>
</ds:datastoreItem>
</file>

<file path=customXml/itemProps3.xml><?xml version="1.0" encoding="utf-8"?>
<ds:datastoreItem xmlns:ds="http://schemas.openxmlformats.org/officeDocument/2006/customXml" ds:itemID="{953C88A8-2688-4352-A743-21A7805FD451}"/>
</file>

<file path=docProps/app.xml><?xml version="1.0" encoding="utf-8"?>
<Properties xmlns="http://schemas.openxmlformats.org/officeDocument/2006/extended-properties" xmlns:vt="http://schemas.openxmlformats.org/officeDocument/2006/docPropsVTypes">
  <TotalTime>13</TotalTime>
  <Words>1231</Words>
  <Application>Microsoft Office PowerPoint</Application>
  <PresentationFormat>Custom</PresentationFormat>
  <Paragraphs>60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Helvetica Neue</vt:lpstr>
      <vt:lpstr>Helvetica Neue Medium</vt:lpstr>
      <vt:lpstr>Lexend-Variable</vt:lpstr>
      <vt:lpstr>21_BasicWhite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White, Miss G</dc:creator>
  <cp:lastModifiedBy>White, Miss G</cp:lastModifiedBy>
  <cp:revision>47</cp:revision>
  <dcterms:modified xsi:type="dcterms:W3CDTF">2025-09-11T09:29:43Z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0x01010028705BCA00419244B4EAE1714B912F91</vt:lpwstr>
  </property>
</Properties>
</file>